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2" r:id="rId3"/>
    <p:sldId id="264" r:id="rId4"/>
    <p:sldId id="275" r:id="rId5"/>
    <p:sldId id="276" r:id="rId6"/>
    <p:sldId id="277" r:id="rId7"/>
    <p:sldId id="278" r:id="rId8"/>
    <p:sldId id="273" r:id="rId9"/>
    <p:sldId id="272" r:id="rId10"/>
    <p:sldId id="274" r:id="rId11"/>
    <p:sldId id="265" r:id="rId12"/>
    <p:sldId id="269" r:id="rId13"/>
    <p:sldId id="279" r:id="rId14"/>
    <p:sldId id="281" r:id="rId15"/>
    <p:sldId id="267" r:id="rId16"/>
    <p:sldId id="280" r:id="rId17"/>
    <p:sldId id="288" r:id="rId18"/>
    <p:sldId id="287" r:id="rId19"/>
    <p:sldId id="285" r:id="rId20"/>
    <p:sldId id="263" r:id="rId21"/>
    <p:sldId id="259" r:id="rId22"/>
    <p:sldId id="260" r:id="rId23"/>
    <p:sldId id="261" r:id="rId24"/>
    <p:sldId id="289" r:id="rId25"/>
    <p:sldId id="290"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FFDB7-7CC2-465C-874D-A3DDC766288F}" v="875" dt="2023-09-08T07:42:49.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73455" autoAdjust="0"/>
  </p:normalViewPr>
  <p:slideViewPr>
    <p:cSldViewPr snapToGrid="0">
      <p:cViewPr varScale="1">
        <p:scale>
          <a:sx n="57" d="100"/>
          <a:sy n="57" d="100"/>
        </p:scale>
        <p:origin x="16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6F35A-C146-437B-BE35-F27705EA565A}"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C1D64BF2-0273-43B8-AD21-502CEBB81A8F}">
      <dgm:prSet/>
      <dgm:spPr/>
      <dgm:t>
        <a:bodyPr/>
        <a:lstStyle/>
        <a:p>
          <a:r>
            <a:rPr lang="nl-NL" dirty="0"/>
            <a:t>Planning &amp; afspraken maken</a:t>
          </a:r>
          <a:endParaRPr lang="en-US" dirty="0"/>
        </a:p>
      </dgm:t>
    </dgm:pt>
    <dgm:pt modelId="{F0DD3484-E851-445D-B3DB-2C19769B4ECC}" type="parTrans" cxnId="{E8330291-E7E8-489B-AC81-809CE21D20E1}">
      <dgm:prSet/>
      <dgm:spPr/>
      <dgm:t>
        <a:bodyPr/>
        <a:lstStyle/>
        <a:p>
          <a:endParaRPr lang="en-US"/>
        </a:p>
      </dgm:t>
    </dgm:pt>
    <dgm:pt modelId="{ECC4C639-AFB6-419C-82EB-E4227AAC9959}" type="sibTrans" cxnId="{E8330291-E7E8-489B-AC81-809CE21D20E1}">
      <dgm:prSet/>
      <dgm:spPr/>
      <dgm:t>
        <a:bodyPr/>
        <a:lstStyle/>
        <a:p>
          <a:endParaRPr lang="en-US"/>
        </a:p>
      </dgm:t>
    </dgm:pt>
    <dgm:pt modelId="{322744D0-5F23-48A7-B18D-CBF04D1B113E}">
      <dgm:prSet/>
      <dgm:spPr/>
      <dgm:t>
        <a:bodyPr/>
        <a:lstStyle/>
        <a:p>
          <a:r>
            <a:rPr lang="nl-NL" dirty="0"/>
            <a:t>Bijstellen hoofdvraag en deelvraag</a:t>
          </a:r>
          <a:endParaRPr lang="en-US" dirty="0"/>
        </a:p>
      </dgm:t>
    </dgm:pt>
    <dgm:pt modelId="{6A9C2D84-CA4D-4375-836E-BE05FE22E2CE}" type="parTrans" cxnId="{448A2D0B-82BA-4D39-8FDF-F755707BB3F2}">
      <dgm:prSet/>
      <dgm:spPr/>
      <dgm:t>
        <a:bodyPr/>
        <a:lstStyle/>
        <a:p>
          <a:endParaRPr lang="en-US"/>
        </a:p>
      </dgm:t>
    </dgm:pt>
    <dgm:pt modelId="{821296BA-635A-48E0-988B-070A38BC3B5E}" type="sibTrans" cxnId="{448A2D0B-82BA-4D39-8FDF-F755707BB3F2}">
      <dgm:prSet/>
      <dgm:spPr/>
      <dgm:t>
        <a:bodyPr/>
        <a:lstStyle/>
        <a:p>
          <a:endParaRPr lang="en-US"/>
        </a:p>
      </dgm:t>
    </dgm:pt>
    <dgm:pt modelId="{7F753B72-4C37-4B37-B54F-5213C355414E}">
      <dgm:prSet/>
      <dgm:spPr/>
      <dgm:t>
        <a:bodyPr/>
        <a:lstStyle/>
        <a:p>
          <a:r>
            <a:rPr lang="nl-NL"/>
            <a:t>Check sociale en fysieke leefbaarheid</a:t>
          </a:r>
          <a:endParaRPr lang="en-US"/>
        </a:p>
      </dgm:t>
    </dgm:pt>
    <dgm:pt modelId="{9BE82001-1CA9-40F1-9A5C-771A5EB6E4ED}" type="parTrans" cxnId="{F33C9A5D-30DE-4DDB-B72F-CBBBF1DCE6B9}">
      <dgm:prSet/>
      <dgm:spPr/>
      <dgm:t>
        <a:bodyPr/>
        <a:lstStyle/>
        <a:p>
          <a:endParaRPr lang="en-US"/>
        </a:p>
      </dgm:t>
    </dgm:pt>
    <dgm:pt modelId="{73FD1F57-676B-4F96-A80D-635E369B775B}" type="sibTrans" cxnId="{F33C9A5D-30DE-4DDB-B72F-CBBBF1DCE6B9}">
      <dgm:prSet/>
      <dgm:spPr/>
      <dgm:t>
        <a:bodyPr/>
        <a:lstStyle/>
        <a:p>
          <a:endParaRPr lang="en-US"/>
        </a:p>
      </dgm:t>
    </dgm:pt>
    <dgm:pt modelId="{AA1E41E1-D530-418E-A016-FA1C6DDD95D4}" type="pres">
      <dgm:prSet presAssocID="{99D6F35A-C146-437B-BE35-F27705EA565A}" presName="linear" presStyleCnt="0">
        <dgm:presLayoutVars>
          <dgm:animLvl val="lvl"/>
          <dgm:resizeHandles val="exact"/>
        </dgm:presLayoutVars>
      </dgm:prSet>
      <dgm:spPr/>
    </dgm:pt>
    <dgm:pt modelId="{396B5FC8-2EE0-4CB6-AFE8-21904DD85C9E}" type="pres">
      <dgm:prSet presAssocID="{C1D64BF2-0273-43B8-AD21-502CEBB81A8F}" presName="parentText" presStyleLbl="node1" presStyleIdx="0" presStyleCnt="3">
        <dgm:presLayoutVars>
          <dgm:chMax val="0"/>
          <dgm:bulletEnabled val="1"/>
        </dgm:presLayoutVars>
      </dgm:prSet>
      <dgm:spPr/>
    </dgm:pt>
    <dgm:pt modelId="{2F2D7C07-6EEA-488D-9D15-5D31521E4EB3}" type="pres">
      <dgm:prSet presAssocID="{ECC4C639-AFB6-419C-82EB-E4227AAC9959}" presName="spacer" presStyleCnt="0"/>
      <dgm:spPr/>
    </dgm:pt>
    <dgm:pt modelId="{79C0388E-BFE5-4E78-8D1A-41A75169EDB1}" type="pres">
      <dgm:prSet presAssocID="{322744D0-5F23-48A7-B18D-CBF04D1B113E}" presName="parentText" presStyleLbl="node1" presStyleIdx="1" presStyleCnt="3" custLinFactNeighborX="-8169">
        <dgm:presLayoutVars>
          <dgm:chMax val="0"/>
          <dgm:bulletEnabled val="1"/>
        </dgm:presLayoutVars>
      </dgm:prSet>
      <dgm:spPr/>
    </dgm:pt>
    <dgm:pt modelId="{2B3EBA0C-6D7D-43BD-9905-977D360BEE5B}" type="pres">
      <dgm:prSet presAssocID="{821296BA-635A-48E0-988B-070A38BC3B5E}" presName="spacer" presStyleCnt="0"/>
      <dgm:spPr/>
    </dgm:pt>
    <dgm:pt modelId="{7F890CA9-E309-45AB-BE6A-B64E06AC3437}" type="pres">
      <dgm:prSet presAssocID="{7F753B72-4C37-4B37-B54F-5213C355414E}" presName="parentText" presStyleLbl="node1" presStyleIdx="2" presStyleCnt="3">
        <dgm:presLayoutVars>
          <dgm:chMax val="0"/>
          <dgm:bulletEnabled val="1"/>
        </dgm:presLayoutVars>
      </dgm:prSet>
      <dgm:spPr/>
    </dgm:pt>
  </dgm:ptLst>
  <dgm:cxnLst>
    <dgm:cxn modelId="{448A2D0B-82BA-4D39-8FDF-F755707BB3F2}" srcId="{99D6F35A-C146-437B-BE35-F27705EA565A}" destId="{322744D0-5F23-48A7-B18D-CBF04D1B113E}" srcOrd="1" destOrd="0" parTransId="{6A9C2D84-CA4D-4375-836E-BE05FE22E2CE}" sibTransId="{821296BA-635A-48E0-988B-070A38BC3B5E}"/>
    <dgm:cxn modelId="{F5F6A712-9DB9-4EFB-9FF0-FF362A0A40C2}" type="presOf" srcId="{99D6F35A-C146-437B-BE35-F27705EA565A}" destId="{AA1E41E1-D530-418E-A016-FA1C6DDD95D4}" srcOrd="0" destOrd="0" presId="urn:microsoft.com/office/officeart/2005/8/layout/vList2"/>
    <dgm:cxn modelId="{C4B33015-E8B5-4BA2-AFA1-19C869E509A4}" type="presOf" srcId="{C1D64BF2-0273-43B8-AD21-502CEBB81A8F}" destId="{396B5FC8-2EE0-4CB6-AFE8-21904DD85C9E}" srcOrd="0" destOrd="0" presId="urn:microsoft.com/office/officeart/2005/8/layout/vList2"/>
    <dgm:cxn modelId="{F33C9A5D-30DE-4DDB-B72F-CBBBF1DCE6B9}" srcId="{99D6F35A-C146-437B-BE35-F27705EA565A}" destId="{7F753B72-4C37-4B37-B54F-5213C355414E}" srcOrd="2" destOrd="0" parTransId="{9BE82001-1CA9-40F1-9A5C-771A5EB6E4ED}" sibTransId="{73FD1F57-676B-4F96-A80D-635E369B775B}"/>
    <dgm:cxn modelId="{E8330291-E7E8-489B-AC81-809CE21D20E1}" srcId="{99D6F35A-C146-437B-BE35-F27705EA565A}" destId="{C1D64BF2-0273-43B8-AD21-502CEBB81A8F}" srcOrd="0" destOrd="0" parTransId="{F0DD3484-E851-445D-B3DB-2C19769B4ECC}" sibTransId="{ECC4C639-AFB6-419C-82EB-E4227AAC9959}"/>
    <dgm:cxn modelId="{EEB29491-895A-4CAD-88AF-A590AFF7E12A}" type="presOf" srcId="{322744D0-5F23-48A7-B18D-CBF04D1B113E}" destId="{79C0388E-BFE5-4E78-8D1A-41A75169EDB1}" srcOrd="0" destOrd="0" presId="urn:microsoft.com/office/officeart/2005/8/layout/vList2"/>
    <dgm:cxn modelId="{613D67A1-085F-44F9-AA9D-5B8F09382DBB}" type="presOf" srcId="{7F753B72-4C37-4B37-B54F-5213C355414E}" destId="{7F890CA9-E309-45AB-BE6A-B64E06AC3437}" srcOrd="0" destOrd="0" presId="urn:microsoft.com/office/officeart/2005/8/layout/vList2"/>
    <dgm:cxn modelId="{EC912C63-43EC-4342-BA68-05ECBFA125EE}" type="presParOf" srcId="{AA1E41E1-D530-418E-A016-FA1C6DDD95D4}" destId="{396B5FC8-2EE0-4CB6-AFE8-21904DD85C9E}" srcOrd="0" destOrd="0" presId="urn:microsoft.com/office/officeart/2005/8/layout/vList2"/>
    <dgm:cxn modelId="{5FD00065-5802-4041-807F-F96D8969DBB8}" type="presParOf" srcId="{AA1E41E1-D530-418E-A016-FA1C6DDD95D4}" destId="{2F2D7C07-6EEA-488D-9D15-5D31521E4EB3}" srcOrd="1" destOrd="0" presId="urn:microsoft.com/office/officeart/2005/8/layout/vList2"/>
    <dgm:cxn modelId="{854C556E-0227-45CF-AFEF-3ABE9FB3B596}" type="presParOf" srcId="{AA1E41E1-D530-418E-A016-FA1C6DDD95D4}" destId="{79C0388E-BFE5-4E78-8D1A-41A75169EDB1}" srcOrd="2" destOrd="0" presId="urn:microsoft.com/office/officeart/2005/8/layout/vList2"/>
    <dgm:cxn modelId="{0AFF4507-9A42-4924-BE22-3896FBDB8571}" type="presParOf" srcId="{AA1E41E1-D530-418E-A016-FA1C6DDD95D4}" destId="{2B3EBA0C-6D7D-43BD-9905-977D360BEE5B}" srcOrd="3" destOrd="0" presId="urn:microsoft.com/office/officeart/2005/8/layout/vList2"/>
    <dgm:cxn modelId="{409DC4AA-2E67-451E-AB45-6DC429945B64}" type="presParOf" srcId="{AA1E41E1-D530-418E-A016-FA1C6DDD95D4}" destId="{7F890CA9-E309-45AB-BE6A-B64E06AC343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B5FC8-2EE0-4CB6-AFE8-21904DD85C9E}">
      <dsp:nvSpPr>
        <dsp:cNvPr id="0" name=""/>
        <dsp:cNvSpPr/>
      </dsp:nvSpPr>
      <dsp:spPr>
        <a:xfrm>
          <a:off x="0" y="272819"/>
          <a:ext cx="11449049"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nl-NL" sz="5100" kern="1200" dirty="0"/>
            <a:t>Planning &amp; afspraken maken</a:t>
          </a:r>
          <a:endParaRPr lang="en-US" sz="5100" kern="1200" dirty="0"/>
        </a:p>
      </dsp:txBody>
      <dsp:txXfrm>
        <a:off x="58257" y="331076"/>
        <a:ext cx="11332535" cy="1076886"/>
      </dsp:txXfrm>
    </dsp:sp>
    <dsp:sp modelId="{79C0388E-BFE5-4E78-8D1A-41A75169EDB1}">
      <dsp:nvSpPr>
        <dsp:cNvPr id="0" name=""/>
        <dsp:cNvSpPr/>
      </dsp:nvSpPr>
      <dsp:spPr>
        <a:xfrm>
          <a:off x="0" y="1613099"/>
          <a:ext cx="11449049"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nl-NL" sz="5100" kern="1200" dirty="0"/>
            <a:t>Bijstellen hoofdvraag en deelvraag</a:t>
          </a:r>
          <a:endParaRPr lang="en-US" sz="5100" kern="1200" dirty="0"/>
        </a:p>
      </dsp:txBody>
      <dsp:txXfrm>
        <a:off x="58257" y="1671356"/>
        <a:ext cx="11332535" cy="1076886"/>
      </dsp:txXfrm>
    </dsp:sp>
    <dsp:sp modelId="{7F890CA9-E309-45AB-BE6A-B64E06AC3437}">
      <dsp:nvSpPr>
        <dsp:cNvPr id="0" name=""/>
        <dsp:cNvSpPr/>
      </dsp:nvSpPr>
      <dsp:spPr>
        <a:xfrm>
          <a:off x="0" y="2953379"/>
          <a:ext cx="11449049"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nl-NL" sz="5100" kern="1200"/>
            <a:t>Check sociale en fysieke leefbaarheid</a:t>
          </a:r>
          <a:endParaRPr lang="en-US" sz="5100" kern="1200"/>
        </a:p>
      </dsp:txBody>
      <dsp:txXfrm>
        <a:off x="58257" y="3011636"/>
        <a:ext cx="11332535"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13BD2-B6D3-4E30-8E73-799843FAD992}" type="datetimeFigureOut">
              <a:rPr lang="nl-NL" smtClean="0"/>
              <a:t>8-9-2023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B075E-E687-4114-AC1D-3C6AA76DA112}" type="slidenum">
              <a:rPr lang="nl-NL" smtClean="0"/>
              <a:t>‹nr.›</a:t>
            </a:fld>
            <a:endParaRPr lang="nl-NL"/>
          </a:p>
        </p:txBody>
      </p:sp>
    </p:spTree>
    <p:extLst>
      <p:ext uri="{BB962C8B-B14F-4D97-AF65-F5344CB8AC3E}">
        <p14:creationId xmlns:p14="http://schemas.microsoft.com/office/powerpoint/2010/main" val="367811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2</a:t>
            </a:fld>
            <a:endParaRPr lang="nl-NL"/>
          </a:p>
        </p:txBody>
      </p:sp>
    </p:spTree>
    <p:extLst>
      <p:ext uri="{BB962C8B-B14F-4D97-AF65-F5344CB8AC3E}">
        <p14:creationId xmlns:p14="http://schemas.microsoft.com/office/powerpoint/2010/main" val="209273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AI is ‘t rekenmachine voor alles wat met taal gebruikt kan worden, en veel meer. </a:t>
            </a:r>
          </a:p>
          <a:p>
            <a:endParaRPr lang="nl-NL" dirty="0"/>
          </a:p>
          <a:p>
            <a:r>
              <a:rPr lang="nl-NL" dirty="0"/>
              <a:t>Aannames: </a:t>
            </a:r>
          </a:p>
          <a:p>
            <a:r>
              <a:rPr lang="nl-NL" dirty="0"/>
              <a:t>AI gaat niet meer weg</a:t>
            </a:r>
          </a:p>
          <a:p>
            <a:r>
              <a:rPr lang="nl-NL" dirty="0"/>
              <a:t>Starten met een gezamenlijke visie </a:t>
            </a:r>
          </a:p>
          <a:p>
            <a:r>
              <a:rPr lang="nl-NL" dirty="0"/>
              <a:t>Tijd voor reflectie en dialoog</a:t>
            </a:r>
          </a:p>
          <a:p>
            <a:endParaRPr lang="nl-NL" dirty="0"/>
          </a:p>
        </p:txBody>
      </p:sp>
      <p:sp>
        <p:nvSpPr>
          <p:cNvPr id="4" name="Tijdelijke aanduiding voor dianummer 3"/>
          <p:cNvSpPr>
            <a:spLocks noGrp="1"/>
          </p:cNvSpPr>
          <p:nvPr>
            <p:ph type="sldNum" sz="quarter" idx="5"/>
          </p:nvPr>
        </p:nvSpPr>
        <p:spPr/>
        <p:txBody>
          <a:bodyPr/>
          <a:lstStyle/>
          <a:p>
            <a:fld id="{F10B9892-8E25-4EE2-B58D-2B273E65F123}" type="slidenum">
              <a:rPr lang="nl-NL" smtClean="0"/>
              <a:t>14</a:t>
            </a:fld>
            <a:endParaRPr lang="nl-NL"/>
          </a:p>
        </p:txBody>
      </p:sp>
    </p:spTree>
    <p:extLst>
      <p:ext uri="{BB962C8B-B14F-4D97-AF65-F5344CB8AC3E}">
        <p14:creationId xmlns:p14="http://schemas.microsoft.com/office/powerpoint/2010/main" val="198812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15</a:t>
            </a:fld>
            <a:endParaRPr lang="nl-NL"/>
          </a:p>
        </p:txBody>
      </p:sp>
    </p:spTree>
    <p:extLst>
      <p:ext uri="{BB962C8B-B14F-4D97-AF65-F5344CB8AC3E}">
        <p14:creationId xmlns:p14="http://schemas.microsoft.com/office/powerpoint/2010/main" val="34751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17</a:t>
            </a:fld>
            <a:endParaRPr lang="nl-NL"/>
          </a:p>
        </p:txBody>
      </p:sp>
    </p:spTree>
    <p:extLst>
      <p:ext uri="{BB962C8B-B14F-4D97-AF65-F5344CB8AC3E}">
        <p14:creationId xmlns:p14="http://schemas.microsoft.com/office/powerpoint/2010/main" val="83971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Diffit</a:t>
            </a:r>
            <a:r>
              <a:rPr lang="nl-NL" dirty="0"/>
              <a:t> – Engelstalige teksten aanpassen naar een bepaald niveau; maakt een samenvatting, geeft de belangrijkste woorden aan en verzint vragen. </a:t>
            </a:r>
          </a:p>
          <a:p>
            <a:r>
              <a:rPr lang="nl-NL" dirty="0"/>
              <a:t>Google Bard - </a:t>
            </a:r>
            <a:r>
              <a:rPr lang="nl-NL" dirty="0" err="1"/>
              <a:t>chatbot</a:t>
            </a:r>
            <a:endParaRPr lang="nl-NL" dirty="0"/>
          </a:p>
          <a:p>
            <a:r>
              <a:rPr lang="nl-NL" dirty="0"/>
              <a:t>Bing – chatten mogelijkheid om creativiteit in te stellen geeft bronnen weer. Afbeeldingen</a:t>
            </a:r>
          </a:p>
          <a:p>
            <a:r>
              <a:rPr lang="nl-NL" dirty="0"/>
              <a:t>Chat.openai.com - </a:t>
            </a:r>
            <a:r>
              <a:rPr lang="nl-NL" dirty="0" err="1"/>
              <a:t>chatbot</a:t>
            </a:r>
            <a:endParaRPr lang="nl-NL" dirty="0"/>
          </a:p>
          <a:p>
            <a:endParaRPr lang="nl-NL" dirty="0"/>
          </a:p>
          <a:p>
            <a:r>
              <a:rPr lang="nl-NL" dirty="0" err="1"/>
              <a:t>Stable</a:t>
            </a:r>
            <a:r>
              <a:rPr lang="nl-NL" dirty="0"/>
              <a:t> </a:t>
            </a:r>
            <a:r>
              <a:rPr lang="nl-NL" dirty="0" err="1"/>
              <a:t>diffusion</a:t>
            </a:r>
            <a:r>
              <a:rPr lang="nl-NL" dirty="0"/>
              <a:t> – creëren van afbeeldingen</a:t>
            </a:r>
          </a:p>
          <a:p>
            <a:endParaRPr lang="nl-NL" dirty="0"/>
          </a:p>
          <a:p>
            <a:r>
              <a:rPr lang="nl-NL" dirty="0" err="1"/>
              <a:t>Lessonup</a:t>
            </a:r>
            <a:r>
              <a:rPr lang="nl-NL" dirty="0"/>
              <a:t> – online lessen/</a:t>
            </a:r>
            <a:r>
              <a:rPr lang="nl-NL" dirty="0" err="1"/>
              <a:t>powerpoint</a:t>
            </a:r>
            <a:r>
              <a:rPr lang="nl-NL" dirty="0"/>
              <a:t> nu met AI </a:t>
            </a:r>
          </a:p>
          <a:p>
            <a:endParaRPr lang="nl-NL" dirty="0"/>
          </a:p>
        </p:txBody>
      </p:sp>
      <p:sp>
        <p:nvSpPr>
          <p:cNvPr id="4" name="Tijdelijke aanduiding voor dianummer 3"/>
          <p:cNvSpPr>
            <a:spLocks noGrp="1"/>
          </p:cNvSpPr>
          <p:nvPr>
            <p:ph type="sldNum" sz="quarter" idx="5"/>
          </p:nvPr>
        </p:nvSpPr>
        <p:spPr/>
        <p:txBody>
          <a:bodyPr/>
          <a:lstStyle/>
          <a:p>
            <a:fld id="{F10B9892-8E25-4EE2-B58D-2B273E65F123}" type="slidenum">
              <a:rPr lang="nl-NL" smtClean="0"/>
              <a:t>18</a:t>
            </a:fld>
            <a:endParaRPr lang="nl-NL"/>
          </a:p>
        </p:txBody>
      </p:sp>
    </p:spTree>
    <p:extLst>
      <p:ext uri="{BB962C8B-B14F-4D97-AF65-F5344CB8AC3E}">
        <p14:creationId xmlns:p14="http://schemas.microsoft.com/office/powerpoint/2010/main" val="4491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Wat hoort er bij intelligentie, een mens is instaat emoties te voelen dit heeft natuurlijk voor- en nadelen.</a:t>
            </a:r>
          </a:p>
        </p:txBody>
      </p:sp>
      <p:sp>
        <p:nvSpPr>
          <p:cNvPr id="4" name="Tijdelijke aanduiding voor dianummer 3"/>
          <p:cNvSpPr>
            <a:spLocks noGrp="1"/>
          </p:cNvSpPr>
          <p:nvPr>
            <p:ph type="sldNum" sz="quarter" idx="5"/>
          </p:nvPr>
        </p:nvSpPr>
        <p:spPr/>
        <p:txBody>
          <a:bodyPr/>
          <a:lstStyle/>
          <a:p>
            <a:fld id="{F10B9892-8E25-4EE2-B58D-2B273E65F123}" type="slidenum">
              <a:rPr lang="nl-NL" smtClean="0"/>
              <a:t>19</a:t>
            </a:fld>
            <a:endParaRPr lang="nl-NL"/>
          </a:p>
        </p:txBody>
      </p:sp>
    </p:spTree>
    <p:extLst>
      <p:ext uri="{BB962C8B-B14F-4D97-AF65-F5344CB8AC3E}">
        <p14:creationId xmlns:p14="http://schemas.microsoft.com/office/powerpoint/2010/main" val="42364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mist de ontwikkeling van belangrijke vaardigheden, zoals:</a:t>
            </a:r>
          </a:p>
          <a:p>
            <a:r>
              <a:rPr lang="nl-NL" dirty="0"/>
              <a:t>- schrijfvaardigheid</a:t>
            </a:r>
          </a:p>
          <a:p>
            <a:r>
              <a:rPr lang="nl-NL" dirty="0"/>
              <a:t>- onderzoekvaardigheden</a:t>
            </a:r>
          </a:p>
          <a:p>
            <a:r>
              <a:rPr lang="nl-NL" dirty="0"/>
              <a:t>- kritische en creatief denken </a:t>
            </a:r>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20</a:t>
            </a:fld>
            <a:endParaRPr lang="nl-NL"/>
          </a:p>
        </p:txBody>
      </p:sp>
    </p:spTree>
    <p:extLst>
      <p:ext uri="{BB962C8B-B14F-4D97-AF65-F5344CB8AC3E}">
        <p14:creationId xmlns:p14="http://schemas.microsoft.com/office/powerpoint/2010/main" val="27354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2328"/>
                </a:solidFill>
                <a:effectLst/>
                <a:latin typeface="MuseoSans"/>
              </a:rPr>
              <a:t>Het accent ligt, naast het opdoen van kennis, op het ontwikkelen van een nieuwsgierige en onderzoekende houding en op het aanleren van </a:t>
            </a:r>
            <a:r>
              <a:rPr lang="nl-NL" b="0" i="0" dirty="0" err="1">
                <a:solidFill>
                  <a:srgbClr val="002328"/>
                </a:solidFill>
                <a:effectLst/>
                <a:latin typeface="MuseoSans"/>
              </a:rPr>
              <a:t>onderzoeksvaardigheden</a:t>
            </a:r>
            <a:r>
              <a:rPr lang="nl-NL" b="0" i="0" dirty="0">
                <a:solidFill>
                  <a:srgbClr val="002328"/>
                </a:solidFill>
                <a:effectLst/>
                <a:latin typeface="MuseoSans"/>
              </a:rPr>
              <a:t>.</a:t>
            </a:r>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22</a:t>
            </a:fld>
            <a:endParaRPr lang="nl-NL"/>
          </a:p>
        </p:txBody>
      </p:sp>
    </p:spTree>
    <p:extLst>
      <p:ext uri="{BB962C8B-B14F-4D97-AF65-F5344CB8AC3E}">
        <p14:creationId xmlns:p14="http://schemas.microsoft.com/office/powerpoint/2010/main" val="93559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24</a:t>
            </a:fld>
            <a:endParaRPr lang="nl-NL"/>
          </a:p>
        </p:txBody>
      </p:sp>
    </p:spTree>
    <p:extLst>
      <p:ext uri="{BB962C8B-B14F-4D97-AF65-F5344CB8AC3E}">
        <p14:creationId xmlns:p14="http://schemas.microsoft.com/office/powerpoint/2010/main" val="251348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25</a:t>
            </a:fld>
            <a:endParaRPr lang="nl-NL"/>
          </a:p>
        </p:txBody>
      </p:sp>
    </p:spTree>
    <p:extLst>
      <p:ext uri="{BB962C8B-B14F-4D97-AF65-F5344CB8AC3E}">
        <p14:creationId xmlns:p14="http://schemas.microsoft.com/office/powerpoint/2010/main" val="364828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4</a:t>
            </a:fld>
            <a:endParaRPr lang="nl-NL"/>
          </a:p>
        </p:txBody>
      </p:sp>
    </p:spTree>
    <p:extLst>
      <p:ext uri="{BB962C8B-B14F-4D97-AF65-F5344CB8AC3E}">
        <p14:creationId xmlns:p14="http://schemas.microsoft.com/office/powerpoint/2010/main" val="33666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6</a:t>
            </a:fld>
            <a:endParaRPr lang="nl-NL"/>
          </a:p>
        </p:txBody>
      </p:sp>
    </p:spTree>
    <p:extLst>
      <p:ext uri="{BB962C8B-B14F-4D97-AF65-F5344CB8AC3E}">
        <p14:creationId xmlns:p14="http://schemas.microsoft.com/office/powerpoint/2010/main" val="47423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7</a:t>
            </a:fld>
            <a:endParaRPr lang="nl-NL"/>
          </a:p>
        </p:txBody>
      </p:sp>
    </p:spTree>
    <p:extLst>
      <p:ext uri="{BB962C8B-B14F-4D97-AF65-F5344CB8AC3E}">
        <p14:creationId xmlns:p14="http://schemas.microsoft.com/office/powerpoint/2010/main" val="104313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8</a:t>
            </a:fld>
            <a:endParaRPr lang="nl-NL"/>
          </a:p>
        </p:txBody>
      </p:sp>
    </p:spTree>
    <p:extLst>
      <p:ext uri="{BB962C8B-B14F-4D97-AF65-F5344CB8AC3E}">
        <p14:creationId xmlns:p14="http://schemas.microsoft.com/office/powerpoint/2010/main" val="245315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9</a:t>
            </a:fld>
            <a:endParaRPr lang="nl-NL"/>
          </a:p>
        </p:txBody>
      </p:sp>
    </p:spTree>
    <p:extLst>
      <p:ext uri="{BB962C8B-B14F-4D97-AF65-F5344CB8AC3E}">
        <p14:creationId xmlns:p14="http://schemas.microsoft.com/office/powerpoint/2010/main" val="103039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10</a:t>
            </a:fld>
            <a:endParaRPr lang="nl-NL"/>
          </a:p>
        </p:txBody>
      </p:sp>
    </p:spTree>
    <p:extLst>
      <p:ext uri="{BB962C8B-B14F-4D97-AF65-F5344CB8AC3E}">
        <p14:creationId xmlns:p14="http://schemas.microsoft.com/office/powerpoint/2010/main" val="270879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11</a:t>
            </a:fld>
            <a:endParaRPr lang="nl-NL"/>
          </a:p>
        </p:txBody>
      </p:sp>
    </p:spTree>
    <p:extLst>
      <p:ext uri="{BB962C8B-B14F-4D97-AF65-F5344CB8AC3E}">
        <p14:creationId xmlns:p14="http://schemas.microsoft.com/office/powerpoint/2010/main" val="950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literatuuronderzoek </a:t>
            </a:r>
          </a:p>
          <a:p>
            <a:r>
              <a:rPr lang="nl-NL" dirty="0"/>
              <a:t>- dataverzameling</a:t>
            </a:r>
          </a:p>
          <a:p>
            <a:r>
              <a:rPr lang="nl-NL" dirty="0"/>
              <a:t>- documentenonderzoek</a:t>
            </a:r>
          </a:p>
          <a:p>
            <a:r>
              <a:rPr lang="nl-NL" dirty="0"/>
              <a:t>- Observatie</a:t>
            </a:r>
          </a:p>
          <a:p>
            <a:r>
              <a:rPr lang="nl-NL" dirty="0"/>
              <a:t>- Interviews</a:t>
            </a:r>
          </a:p>
          <a:p>
            <a:r>
              <a:rPr lang="nl-NL" dirty="0"/>
              <a:t>- Focusgroepen</a:t>
            </a:r>
          </a:p>
          <a:p>
            <a:r>
              <a:rPr lang="nl-NL" dirty="0"/>
              <a:t>- Experimenteren</a:t>
            </a:r>
          </a:p>
          <a:p>
            <a:endParaRPr lang="nl-NL" dirty="0"/>
          </a:p>
          <a:p>
            <a:r>
              <a:rPr lang="nl-NL" dirty="0"/>
              <a:t>Belangrijk: </a:t>
            </a:r>
          </a:p>
          <a:p>
            <a:r>
              <a:rPr lang="nl-NL" dirty="0"/>
              <a:t>Wees duidelijk, maak een plan en wees diverse met bronnen, wees kritisch en noteer alles zorgvuldig. </a:t>
            </a:r>
          </a:p>
        </p:txBody>
      </p:sp>
      <p:sp>
        <p:nvSpPr>
          <p:cNvPr id="4" name="Tijdelijke aanduiding voor dianummer 3"/>
          <p:cNvSpPr>
            <a:spLocks noGrp="1"/>
          </p:cNvSpPr>
          <p:nvPr>
            <p:ph type="sldNum" sz="quarter" idx="5"/>
          </p:nvPr>
        </p:nvSpPr>
        <p:spPr/>
        <p:txBody>
          <a:bodyPr/>
          <a:lstStyle/>
          <a:p>
            <a:fld id="{1D7B075E-E687-4114-AC1D-3C6AA76DA112}" type="slidenum">
              <a:rPr lang="nl-NL" smtClean="0"/>
              <a:t>12</a:t>
            </a:fld>
            <a:endParaRPr lang="nl-NL"/>
          </a:p>
        </p:txBody>
      </p:sp>
    </p:spTree>
    <p:extLst>
      <p:ext uri="{BB962C8B-B14F-4D97-AF65-F5344CB8AC3E}">
        <p14:creationId xmlns:p14="http://schemas.microsoft.com/office/powerpoint/2010/main" val="1495736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B7452E64-9CAD-4CBA-A9F5-CD53DED0F6D7}" type="datetimeFigureOut">
              <a:rPr lang="nl-NL" smtClean="0"/>
              <a:t>8-9-2023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9046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F9FA5790-9F7E-4141-9E02-3852D28109B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1474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41224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9FA5790-9F7E-4141-9E02-3852D28109B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1921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349617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2692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1203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02237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4365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455073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B7452E64-9CAD-4CBA-A9F5-CD53DED0F6D7}" type="datetimeFigureOut">
              <a:rPr lang="nl-NL" smtClean="0"/>
              <a:t>8-9-2023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098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Tree>
    <p:extLst>
      <p:ext uri="{BB962C8B-B14F-4D97-AF65-F5344CB8AC3E}">
        <p14:creationId xmlns:p14="http://schemas.microsoft.com/office/powerpoint/2010/main" val="3178112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B7452E64-9CAD-4CBA-A9F5-CD53DED0F6D7}" type="datetimeFigureOut">
              <a:rPr lang="nl-NL" smtClean="0"/>
              <a:t>8-9-2023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80509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B7452E64-9CAD-4CBA-A9F5-CD53DED0F6D7}" type="datetimeFigureOut">
              <a:rPr lang="nl-NL" smtClean="0"/>
              <a:t>8-9-2023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16794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96914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9FA5790-9F7E-4141-9E02-3852D28109B1}"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8806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9FA5790-9F7E-4141-9E02-3852D28109B1}"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12935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F9FA5790-9F7E-4141-9E02-3852D28109B1}"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2245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B7452E64-9CAD-4CBA-A9F5-CD53DED0F6D7}" type="datetimeFigureOut">
              <a:rPr lang="nl-NL" smtClean="0"/>
              <a:t>8-9-2023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Tree>
    <p:extLst>
      <p:ext uri="{BB962C8B-B14F-4D97-AF65-F5344CB8AC3E}">
        <p14:creationId xmlns:p14="http://schemas.microsoft.com/office/powerpoint/2010/main" val="73790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B7452E64-9CAD-4CBA-A9F5-CD53DED0F6D7}" type="datetimeFigureOut">
              <a:rPr lang="nl-NL" smtClean="0"/>
              <a:t>8-9-2023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03186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B7452E64-9CAD-4CBA-A9F5-CD53DED0F6D7}" type="datetimeFigureOut">
              <a:rPr lang="nl-NL" smtClean="0"/>
              <a:t>8-9-2023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Tree>
    <p:extLst>
      <p:ext uri="{BB962C8B-B14F-4D97-AF65-F5344CB8AC3E}">
        <p14:creationId xmlns:p14="http://schemas.microsoft.com/office/powerpoint/2010/main" val="2141017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B7452E64-9CAD-4CBA-A9F5-CD53DED0F6D7}" type="datetimeFigureOut">
              <a:rPr lang="nl-NL" smtClean="0"/>
              <a:t>8-9-2023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94945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B7452E64-9CAD-4CBA-A9F5-CD53DED0F6D7}" type="datetimeFigureOut">
              <a:rPr lang="nl-NL" smtClean="0"/>
              <a:t>8-9-2023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77396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F9FA5790-9F7E-4141-9E02-3852D28109B1}" type="slidenum">
              <a:rPr lang="nl-NL" smtClean="0"/>
              <a:t>‹nr.›</a:t>
            </a:fld>
            <a:endParaRPr lang="nl-NL"/>
          </a:p>
        </p:txBody>
      </p:sp>
    </p:spTree>
    <p:extLst>
      <p:ext uri="{BB962C8B-B14F-4D97-AF65-F5344CB8AC3E}">
        <p14:creationId xmlns:p14="http://schemas.microsoft.com/office/powerpoint/2010/main" val="2218771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452E64-9CAD-4CBA-A9F5-CD53DED0F6D7}" type="datetimeFigureOut">
              <a:rPr lang="nl-NL" smtClean="0"/>
              <a:t>8-9-2023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9FA5790-9F7E-4141-9E02-3852D28109B1}" type="slidenum">
              <a:rPr lang="nl-NL" smtClean="0"/>
              <a:t>‹nr.›</a:t>
            </a:fld>
            <a:endParaRPr lang="nl-NL"/>
          </a:p>
        </p:txBody>
      </p:sp>
    </p:spTree>
    <p:extLst>
      <p:ext uri="{BB962C8B-B14F-4D97-AF65-F5344CB8AC3E}">
        <p14:creationId xmlns:p14="http://schemas.microsoft.com/office/powerpoint/2010/main" val="172369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9FA5790-9F7E-4141-9E02-3852D28109B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B7452E64-9CAD-4CBA-A9F5-CD53DED0F6D7}" type="datetimeFigureOut">
              <a:rPr lang="nl-NL" smtClean="0"/>
              <a:t>8-9-2023</a:t>
            </a:fld>
            <a:endParaRPr lang="nl-NL"/>
          </a:p>
        </p:txBody>
      </p:sp>
    </p:spTree>
    <p:extLst>
      <p:ext uri="{BB962C8B-B14F-4D97-AF65-F5344CB8AC3E}">
        <p14:creationId xmlns:p14="http://schemas.microsoft.com/office/powerpoint/2010/main" val="171895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Tree>
    <p:extLst>
      <p:ext uri="{BB962C8B-B14F-4D97-AF65-F5344CB8AC3E}">
        <p14:creationId xmlns:p14="http://schemas.microsoft.com/office/powerpoint/2010/main" val="301513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9FA5790-9F7E-4141-9E02-3852D28109B1}"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64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3395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9FA5790-9F7E-4141-9E02-3852D28109B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5968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9FA5790-9F7E-4141-9E02-3852D28109B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4666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B7452E64-9CAD-4CBA-A9F5-CD53DED0F6D7}" type="datetimeFigureOut">
              <a:rPr lang="nl-NL" smtClean="0"/>
              <a:t>8-9-2023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F9FA5790-9F7E-4141-9E02-3852D28109B1}"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40640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ilburg.incijfers.nl/dashboard/" TargetMode="External"/><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Bzf1rS1-S44?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F2DED-1065-55D8-AC9E-25A460DF1600}"/>
              </a:ext>
            </a:extLst>
          </p:cNvPr>
          <p:cNvSpPr>
            <a:spLocks noGrp="1"/>
          </p:cNvSpPr>
          <p:nvPr>
            <p:ph type="ctrTitle"/>
          </p:nvPr>
        </p:nvSpPr>
        <p:spPr>
          <a:xfrm>
            <a:off x="1257300" y="1122363"/>
            <a:ext cx="9410700" cy="2387600"/>
          </a:xfrm>
        </p:spPr>
        <p:txBody>
          <a:bodyPr/>
          <a:lstStyle/>
          <a:p>
            <a:r>
              <a:rPr lang="nl-NL" dirty="0"/>
              <a:t>Onderzoek en resultaten</a:t>
            </a:r>
          </a:p>
        </p:txBody>
      </p:sp>
      <p:sp>
        <p:nvSpPr>
          <p:cNvPr id="5" name="Ondertitel 4">
            <a:extLst>
              <a:ext uri="{FF2B5EF4-FFF2-40B4-BE49-F238E27FC236}">
                <a16:creationId xmlns:a16="http://schemas.microsoft.com/office/drawing/2014/main" id="{77D5A1BC-F827-671B-647B-651A511DF66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87475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esign thinking: de empathy fase - Lean People">
            <a:extLst>
              <a:ext uri="{FF2B5EF4-FFF2-40B4-BE49-F238E27FC236}">
                <a16:creationId xmlns:a16="http://schemas.microsoft.com/office/drawing/2014/main" id="{0379CA36-DC7D-7920-0698-C3B584C8905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77" t="4384" r="481" b="5911"/>
          <a:stretch/>
        </p:blipFill>
        <p:spPr bwMode="auto">
          <a:xfrm>
            <a:off x="1476306" y="1019503"/>
            <a:ext cx="9228082" cy="3615559"/>
          </a:xfrm>
          <a:prstGeom prst="rect">
            <a:avLst/>
          </a:prstGeom>
          <a:solidFill>
            <a:srgbClr val="FFFFFF"/>
          </a:solidFill>
        </p:spPr>
      </p:pic>
      <p:sp>
        <p:nvSpPr>
          <p:cNvPr id="4" name="Tijdelijke aanduiding voor tekst 3">
            <a:extLst>
              <a:ext uri="{FF2B5EF4-FFF2-40B4-BE49-F238E27FC236}">
                <a16:creationId xmlns:a16="http://schemas.microsoft.com/office/drawing/2014/main" id="{9D7B28B1-722B-45D0-0398-782BE3C0E458}"/>
              </a:ext>
            </a:extLst>
          </p:cNvPr>
          <p:cNvSpPr>
            <a:spLocks noGrp="1"/>
          </p:cNvSpPr>
          <p:nvPr>
            <p:ph type="body" sz="quarter" idx="13"/>
          </p:nvPr>
        </p:nvSpPr>
        <p:spPr>
          <a:xfrm>
            <a:off x="371475" y="4721300"/>
            <a:ext cx="11437745" cy="1408037"/>
          </a:xfrm>
        </p:spPr>
        <p:txBody>
          <a:bodyPr>
            <a:normAutofit/>
          </a:bodyPr>
          <a:lstStyle/>
          <a:p>
            <a:pPr marL="0" indent="0">
              <a:spcAft>
                <a:spcPts val="600"/>
              </a:spcAft>
              <a:buNone/>
            </a:pPr>
            <a:r>
              <a:rPr lang="nl-NL" b="1" i="1" dirty="0" err="1"/>
              <a:t>Empathize</a:t>
            </a:r>
            <a:r>
              <a:rPr lang="nl-NL" b="1" i="1" dirty="0"/>
              <a:t>: </a:t>
            </a:r>
            <a:r>
              <a:rPr lang="nl-NL" i="1" dirty="0"/>
              <a:t>Inleven</a:t>
            </a:r>
            <a:endParaRPr lang="nl-NL" i="1"/>
          </a:p>
          <a:p>
            <a:pPr marL="0" indent="0">
              <a:spcAft>
                <a:spcPts val="600"/>
              </a:spcAft>
              <a:buNone/>
            </a:pPr>
            <a:r>
              <a:rPr lang="nl-NL" b="1" i="1" dirty="0" err="1"/>
              <a:t>Define</a:t>
            </a:r>
            <a:r>
              <a:rPr lang="nl-NL" b="1" i="1" dirty="0"/>
              <a:t>: </a:t>
            </a:r>
            <a:r>
              <a:rPr lang="nl-NL" i="1" dirty="0"/>
              <a:t>Definiëren</a:t>
            </a:r>
            <a:endParaRPr lang="nl-NL" i="1"/>
          </a:p>
          <a:p>
            <a:pPr marL="0" indent="0">
              <a:spcAft>
                <a:spcPts val="600"/>
              </a:spcAft>
              <a:buNone/>
            </a:pPr>
            <a:r>
              <a:rPr lang="nl-NL" b="1" i="1" dirty="0" err="1"/>
              <a:t>Ideate</a:t>
            </a:r>
            <a:r>
              <a:rPr lang="nl-NL" b="1" i="1" dirty="0"/>
              <a:t>: </a:t>
            </a:r>
            <a:r>
              <a:rPr lang="nl-NL" i="1" dirty="0"/>
              <a:t>Ideeën genereren</a:t>
            </a:r>
            <a:endParaRPr lang="nl-NL" i="1"/>
          </a:p>
          <a:p>
            <a:pPr marL="0" indent="0">
              <a:spcAft>
                <a:spcPts val="600"/>
              </a:spcAft>
              <a:buNone/>
            </a:pPr>
            <a:r>
              <a:rPr lang="nl-NL" b="1" i="1" dirty="0"/>
              <a:t>Prototype: </a:t>
            </a:r>
            <a:r>
              <a:rPr lang="nl-NL" i="1" dirty="0"/>
              <a:t>Prototyping/testen</a:t>
            </a:r>
            <a:endParaRPr lang="nl-NL" i="1"/>
          </a:p>
          <a:p>
            <a:pPr marL="0" indent="0">
              <a:spcAft>
                <a:spcPts val="600"/>
              </a:spcAft>
              <a:buNone/>
            </a:pPr>
            <a:endParaRPr lang="nl-NL"/>
          </a:p>
          <a:p>
            <a:pPr marL="0" indent="0">
              <a:spcAft>
                <a:spcPts val="600"/>
              </a:spcAft>
              <a:buNone/>
            </a:pPr>
            <a:endParaRPr lang="nl-NL"/>
          </a:p>
        </p:txBody>
      </p:sp>
      <p:sp>
        <p:nvSpPr>
          <p:cNvPr id="5" name="Titel 4">
            <a:extLst>
              <a:ext uri="{FF2B5EF4-FFF2-40B4-BE49-F238E27FC236}">
                <a16:creationId xmlns:a16="http://schemas.microsoft.com/office/drawing/2014/main" id="{6641F55D-67B8-51BB-46EA-4F0F1755F9D7}"/>
              </a:ext>
            </a:extLst>
          </p:cNvPr>
          <p:cNvSpPr>
            <a:spLocks noGrp="1"/>
          </p:cNvSpPr>
          <p:nvPr>
            <p:ph type="title"/>
          </p:nvPr>
        </p:nvSpPr>
        <p:spPr>
          <a:xfrm>
            <a:off x="371476" y="296863"/>
            <a:ext cx="11437745" cy="1160403"/>
          </a:xfrm>
        </p:spPr>
        <p:txBody>
          <a:bodyPr anchor="t">
            <a:normAutofit/>
          </a:bodyPr>
          <a:lstStyle/>
          <a:p>
            <a:r>
              <a:rPr lang="nl-NL" dirty="0"/>
              <a:t>Design thinking in deze periode. </a:t>
            </a:r>
          </a:p>
        </p:txBody>
      </p:sp>
    </p:spTree>
    <p:extLst>
      <p:ext uri="{BB962C8B-B14F-4D97-AF65-F5344CB8AC3E}">
        <p14:creationId xmlns:p14="http://schemas.microsoft.com/office/powerpoint/2010/main" val="272543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A5FD0-B3CE-6BF1-B5F7-5DBDD58AD55E}"/>
              </a:ext>
            </a:extLst>
          </p:cNvPr>
          <p:cNvSpPr>
            <a:spLocks noGrp="1"/>
          </p:cNvSpPr>
          <p:nvPr>
            <p:ph type="title"/>
          </p:nvPr>
        </p:nvSpPr>
        <p:spPr/>
        <p:txBody>
          <a:bodyPr/>
          <a:lstStyle/>
          <a:p>
            <a:r>
              <a:rPr lang="nl-NL" dirty="0"/>
              <a:t>Informatie verzamelen</a:t>
            </a:r>
          </a:p>
        </p:txBody>
      </p:sp>
      <p:sp>
        <p:nvSpPr>
          <p:cNvPr id="4" name="Tijdelijke aanduiding voor tekst 3">
            <a:extLst>
              <a:ext uri="{FF2B5EF4-FFF2-40B4-BE49-F238E27FC236}">
                <a16:creationId xmlns:a16="http://schemas.microsoft.com/office/drawing/2014/main" id="{C05C6A15-1EF1-EF81-0D1B-C1469A5AC8E1}"/>
              </a:ext>
            </a:extLst>
          </p:cNvPr>
          <p:cNvSpPr>
            <a:spLocks noGrp="1"/>
          </p:cNvSpPr>
          <p:nvPr>
            <p:ph type="body" sz="quarter" idx="14"/>
          </p:nvPr>
        </p:nvSpPr>
        <p:spPr/>
        <p:txBody>
          <a:bodyPr/>
          <a:lstStyle/>
          <a:p>
            <a:r>
              <a:rPr lang="nl-NL" dirty="0"/>
              <a:t>2.</a:t>
            </a:r>
          </a:p>
        </p:txBody>
      </p:sp>
      <p:pic>
        <p:nvPicPr>
          <p:cNvPr id="2050" name="Picture 2" descr="Collecting information in a research ">
            <a:extLst>
              <a:ext uri="{FF2B5EF4-FFF2-40B4-BE49-F238E27FC236}">
                <a16:creationId xmlns:a16="http://schemas.microsoft.com/office/drawing/2014/main" id="{952C9F61-209E-238C-1F7E-D6767C76003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6132" b="597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3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420B3-3D1E-C55A-999D-FC3D2FB51746}"/>
              </a:ext>
            </a:extLst>
          </p:cNvPr>
          <p:cNvSpPr>
            <a:spLocks noGrp="1"/>
          </p:cNvSpPr>
          <p:nvPr>
            <p:ph type="title"/>
          </p:nvPr>
        </p:nvSpPr>
        <p:spPr/>
        <p:txBody>
          <a:bodyPr/>
          <a:lstStyle/>
          <a:p>
            <a:r>
              <a:rPr lang="nl-NL" dirty="0"/>
              <a:t>Welke bronnen zijn er tot nu toe geraadpleegd?</a:t>
            </a:r>
          </a:p>
        </p:txBody>
      </p:sp>
      <p:sp>
        <p:nvSpPr>
          <p:cNvPr id="3" name="Tijdelijke aanduiding voor inhoud 2">
            <a:extLst>
              <a:ext uri="{FF2B5EF4-FFF2-40B4-BE49-F238E27FC236}">
                <a16:creationId xmlns:a16="http://schemas.microsoft.com/office/drawing/2014/main" id="{2554337F-9776-19CA-1430-4ABCB67C3CC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5748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ruikbaarheid van bronnen">
            <a:extLst>
              <a:ext uri="{FF2B5EF4-FFF2-40B4-BE49-F238E27FC236}">
                <a16:creationId xmlns:a16="http://schemas.microsoft.com/office/drawing/2014/main" id="{1A6CC93A-9541-E807-65F8-AE406C9D6F5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29" b="372"/>
          <a:stretch/>
        </p:blipFill>
        <p:spPr bwMode="auto">
          <a:xfrm>
            <a:off x="6152767" y="141942"/>
            <a:ext cx="5656454" cy="563354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C685333C-276A-403B-7992-8465605FC4A9}"/>
              </a:ext>
            </a:extLst>
          </p:cNvPr>
          <p:cNvSpPr>
            <a:spLocks noGrp="1"/>
          </p:cNvSpPr>
          <p:nvPr>
            <p:ph type="title"/>
          </p:nvPr>
        </p:nvSpPr>
        <p:spPr/>
        <p:txBody>
          <a:bodyPr/>
          <a:lstStyle/>
          <a:p>
            <a:r>
              <a:rPr lang="nl-NL" dirty="0"/>
              <a:t>Betrouwbare bronnen</a:t>
            </a:r>
          </a:p>
        </p:txBody>
      </p:sp>
      <p:sp>
        <p:nvSpPr>
          <p:cNvPr id="5" name="Tijdelijke aanduiding voor tekst 4">
            <a:extLst>
              <a:ext uri="{FF2B5EF4-FFF2-40B4-BE49-F238E27FC236}">
                <a16:creationId xmlns:a16="http://schemas.microsoft.com/office/drawing/2014/main" id="{C3E5FD8C-FA3C-AB71-AB75-1192F0E13F55}"/>
              </a:ext>
            </a:extLst>
          </p:cNvPr>
          <p:cNvSpPr>
            <a:spLocks noGrp="1"/>
          </p:cNvSpPr>
          <p:nvPr>
            <p:ph type="body" sz="quarter" idx="13"/>
          </p:nvPr>
        </p:nvSpPr>
        <p:spPr/>
        <p:txBody>
          <a:bodyPr/>
          <a:lstStyle/>
          <a:p>
            <a:pPr marL="0" indent="0">
              <a:buNone/>
            </a:pPr>
            <a:r>
              <a:rPr lang="nl-NL" b="1" dirty="0"/>
              <a:t>- officiële bronnen van de gemeente:</a:t>
            </a:r>
            <a:br>
              <a:rPr lang="nl-NL" dirty="0"/>
            </a:br>
            <a:r>
              <a:rPr lang="nl-NL" dirty="0"/>
              <a:t>website, beleidsplannen etc.</a:t>
            </a:r>
          </a:p>
          <a:p>
            <a:pPr marL="0" indent="0">
              <a:buNone/>
            </a:pPr>
            <a:r>
              <a:rPr lang="nl-NL" b="1" dirty="0"/>
              <a:t>- Onderzoeken en rapporten van externe:</a:t>
            </a:r>
            <a:br>
              <a:rPr lang="nl-NL" dirty="0"/>
            </a:br>
            <a:r>
              <a:rPr lang="nl-NL" dirty="0"/>
              <a:t>Onderzoeksbureaus, universiteiten etc.</a:t>
            </a:r>
          </a:p>
          <a:p>
            <a:pPr marL="0" indent="0">
              <a:buNone/>
            </a:pPr>
            <a:r>
              <a:rPr lang="nl-NL" b="1" dirty="0"/>
              <a:t>- Data en statistieken:</a:t>
            </a:r>
            <a:br>
              <a:rPr lang="nl-NL" b="1" dirty="0"/>
            </a:br>
            <a:r>
              <a:rPr lang="nl-NL" dirty="0"/>
              <a:t>CBS, RIVM en </a:t>
            </a:r>
            <a:r>
              <a:rPr lang="nl-NL" dirty="0" err="1"/>
              <a:t>rijkswaterstaat</a:t>
            </a:r>
            <a:br>
              <a:rPr lang="nl-NL" dirty="0"/>
            </a:br>
            <a:r>
              <a:rPr lang="nl-NL" dirty="0">
                <a:hlinkClick r:id="rId3"/>
              </a:rPr>
              <a:t>https://tilburg.incijfers.nl/dashboard/</a:t>
            </a:r>
            <a:endParaRPr lang="nl-NL" dirty="0"/>
          </a:p>
          <a:p>
            <a:pPr marL="0" indent="0">
              <a:buNone/>
            </a:pPr>
            <a:r>
              <a:rPr lang="nl-NL" b="1" dirty="0"/>
              <a:t>- Interviews met experts en stakeholders:</a:t>
            </a:r>
            <a:br>
              <a:rPr lang="nl-NL" b="1" dirty="0"/>
            </a:br>
            <a:r>
              <a:rPr lang="nl-NL" dirty="0"/>
              <a:t>Inwoners, ondernemers, verenigingen etc. </a:t>
            </a:r>
          </a:p>
          <a:p>
            <a:pPr marL="0" indent="0">
              <a:buNone/>
            </a:pPr>
            <a:endParaRPr lang="nl-NL" dirty="0"/>
          </a:p>
          <a:p>
            <a:pPr marL="0" indent="0">
              <a:buNone/>
            </a:pPr>
            <a:r>
              <a:rPr lang="nl-NL" dirty="0"/>
              <a:t>Het is van meerwaarde om bij gegevens meerdere bronnen te gebruiken, dit vergroot de </a:t>
            </a:r>
            <a:r>
              <a:rPr lang="nl-NL" u="sng" dirty="0"/>
              <a:t>betrouwbaarheid</a:t>
            </a:r>
            <a:r>
              <a:rPr lang="nl-NL" dirty="0"/>
              <a:t> en </a:t>
            </a:r>
            <a:r>
              <a:rPr lang="nl-NL" u="sng" dirty="0"/>
              <a:t>validiteit</a:t>
            </a:r>
            <a:r>
              <a:rPr lang="nl-NL" dirty="0"/>
              <a:t>.</a:t>
            </a:r>
          </a:p>
          <a:p>
            <a:pPr marL="0" indent="0">
              <a:buNone/>
            </a:pPr>
            <a:endParaRPr lang="nl-NL" dirty="0"/>
          </a:p>
          <a:p>
            <a:pPr marL="0" indent="0">
              <a:buNone/>
            </a:pPr>
            <a:endParaRPr lang="nl-NL" dirty="0"/>
          </a:p>
        </p:txBody>
      </p:sp>
      <p:sp>
        <p:nvSpPr>
          <p:cNvPr id="10" name="Tijdelijke aanduiding voor tekst 9">
            <a:extLst>
              <a:ext uri="{FF2B5EF4-FFF2-40B4-BE49-F238E27FC236}">
                <a16:creationId xmlns:a16="http://schemas.microsoft.com/office/drawing/2014/main" id="{4A831406-8685-89AB-5406-30A3F648D0DF}"/>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10738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EC01F72D-307F-BB9C-7CE9-873C293DC454}"/>
              </a:ext>
            </a:extLst>
          </p:cNvPr>
          <p:cNvSpPr>
            <a:spLocks noGrp="1"/>
          </p:cNvSpPr>
          <p:nvPr>
            <p:ph type="body" sz="quarter" idx="16"/>
          </p:nvPr>
        </p:nvSpPr>
        <p:spPr/>
        <p:txBody>
          <a:bodyPr/>
          <a:lstStyle/>
          <a:p>
            <a:pPr marL="0" indent="0">
              <a:buNone/>
            </a:pPr>
            <a:endParaRPr lang="en-GB" sz="1800" b="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600" b="0" dirty="0"/>
          </a:p>
        </p:txBody>
      </p:sp>
      <p:sp>
        <p:nvSpPr>
          <p:cNvPr id="5" name="Tijdelijke aanduiding voor tekst 4">
            <a:extLst>
              <a:ext uri="{FF2B5EF4-FFF2-40B4-BE49-F238E27FC236}">
                <a16:creationId xmlns:a16="http://schemas.microsoft.com/office/drawing/2014/main" id="{720D9AB0-B3DA-D3BC-8659-8379C6C45639}"/>
              </a:ext>
            </a:extLst>
          </p:cNvPr>
          <p:cNvSpPr>
            <a:spLocks noGrp="1"/>
          </p:cNvSpPr>
          <p:nvPr>
            <p:ph type="body" sz="quarter" idx="13"/>
          </p:nvPr>
        </p:nvSpPr>
        <p:spPr/>
        <p:txBody>
          <a:bodyPr/>
          <a:lstStyle/>
          <a:p>
            <a:pPr marL="0" indent="0">
              <a:buNone/>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Just as calculators did not replace the need for learning math, AI will not replace the need for learning to write and think critically. It may take awhile to sort it out, but we will do so”.</a:t>
            </a:r>
          </a:p>
          <a:p>
            <a:pPr marL="0" indent="0">
              <a:buNone/>
            </a:pPr>
            <a:endParaRPr lang="en-GB" sz="1800" b="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600" b="0" dirty="0"/>
          </a:p>
          <a:p>
            <a:pPr marL="0" indent="0">
              <a:buNone/>
            </a:pPr>
            <a:endParaRPr lang="nl-NL" dirty="0"/>
          </a:p>
        </p:txBody>
      </p:sp>
      <p:sp>
        <p:nvSpPr>
          <p:cNvPr id="4" name="Titel 3">
            <a:extLst>
              <a:ext uri="{FF2B5EF4-FFF2-40B4-BE49-F238E27FC236}">
                <a16:creationId xmlns:a16="http://schemas.microsoft.com/office/drawing/2014/main" id="{84780E1A-59B9-3804-66E2-FBE5A309F9BA}"/>
              </a:ext>
            </a:extLst>
          </p:cNvPr>
          <p:cNvSpPr>
            <a:spLocks noGrp="1"/>
          </p:cNvSpPr>
          <p:nvPr>
            <p:ph type="title"/>
          </p:nvPr>
        </p:nvSpPr>
        <p:spPr>
          <a:xfrm>
            <a:off x="371476" y="296863"/>
            <a:ext cx="10477499" cy="1160403"/>
          </a:xfrm>
        </p:spPr>
        <p:txBody>
          <a:bodyPr/>
          <a:lstStyle/>
          <a:p>
            <a:r>
              <a:rPr lang="nl-NL" dirty="0"/>
              <a:t>Artificiële intelligentie als tekstverwerker. </a:t>
            </a:r>
          </a:p>
        </p:txBody>
      </p:sp>
      <p:sp>
        <p:nvSpPr>
          <p:cNvPr id="9" name="Rechthoek 8" descr="Head with Gears">
            <a:extLst>
              <a:ext uri="{FF2B5EF4-FFF2-40B4-BE49-F238E27FC236}">
                <a16:creationId xmlns:a16="http://schemas.microsoft.com/office/drawing/2014/main" id="{EB8C4864-B7FB-B5AF-03FC-FD8AE45335FC}"/>
              </a:ext>
            </a:extLst>
          </p:cNvPr>
          <p:cNvSpPr/>
          <p:nvPr/>
        </p:nvSpPr>
        <p:spPr>
          <a:xfrm>
            <a:off x="11011442" y="-3144"/>
            <a:ext cx="1181250" cy="11812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pic>
        <p:nvPicPr>
          <p:cNvPr id="11" name="Tijdelijke aanduiding voor afbeelding 10">
            <a:extLst>
              <a:ext uri="{FF2B5EF4-FFF2-40B4-BE49-F238E27FC236}">
                <a16:creationId xmlns:a16="http://schemas.microsoft.com/office/drawing/2014/main" id="{80881488-7E2A-1215-0196-38C8DE3397D5}"/>
              </a:ext>
            </a:extLst>
          </p:cNvPr>
          <p:cNvPicPr>
            <a:picLocks noGrp="1" noChangeAspect="1"/>
          </p:cNvPicPr>
          <p:nvPr>
            <p:ph type="pic" sz="quarter" idx="14"/>
          </p:nvPr>
        </p:nvPicPr>
        <p:blipFill>
          <a:blip r:embed="rId5"/>
          <a:srcRect t="15408" b="15408"/>
          <a:stretch>
            <a:fillRect/>
          </a:stretch>
        </p:blipFill>
        <p:spPr>
          <a:xfrm>
            <a:off x="360169" y="1700212"/>
            <a:ext cx="5656454" cy="3913188"/>
          </a:xfrm>
          <a:prstGeom prst="rect">
            <a:avLst/>
          </a:prstGeom>
        </p:spPr>
      </p:pic>
    </p:spTree>
    <p:extLst>
      <p:ext uri="{BB962C8B-B14F-4D97-AF65-F5344CB8AC3E}">
        <p14:creationId xmlns:p14="http://schemas.microsoft.com/office/powerpoint/2010/main" val="144607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A5FD0-B3CE-6BF1-B5F7-5DBDD58AD55E}"/>
              </a:ext>
            </a:extLst>
          </p:cNvPr>
          <p:cNvSpPr>
            <a:spLocks noGrp="1"/>
          </p:cNvSpPr>
          <p:nvPr>
            <p:ph type="title"/>
          </p:nvPr>
        </p:nvSpPr>
        <p:spPr/>
        <p:txBody>
          <a:bodyPr/>
          <a:lstStyle/>
          <a:p>
            <a:r>
              <a:rPr lang="nl-NL" dirty="0"/>
              <a:t>Uitvoering van deskresearch met A.I. </a:t>
            </a:r>
          </a:p>
        </p:txBody>
      </p:sp>
      <p:sp>
        <p:nvSpPr>
          <p:cNvPr id="4" name="Tijdelijke aanduiding voor tekst 3">
            <a:extLst>
              <a:ext uri="{FF2B5EF4-FFF2-40B4-BE49-F238E27FC236}">
                <a16:creationId xmlns:a16="http://schemas.microsoft.com/office/drawing/2014/main" id="{C05C6A15-1EF1-EF81-0D1B-C1469A5AC8E1}"/>
              </a:ext>
            </a:extLst>
          </p:cNvPr>
          <p:cNvSpPr>
            <a:spLocks noGrp="1"/>
          </p:cNvSpPr>
          <p:nvPr>
            <p:ph type="body" sz="quarter" idx="14"/>
          </p:nvPr>
        </p:nvSpPr>
        <p:spPr/>
        <p:txBody>
          <a:bodyPr/>
          <a:lstStyle/>
          <a:p>
            <a:r>
              <a:rPr lang="nl-NL" dirty="0"/>
              <a:t>3.</a:t>
            </a:r>
          </a:p>
        </p:txBody>
      </p:sp>
      <p:pic>
        <p:nvPicPr>
          <p:cNvPr id="4098" name="Picture 2" descr="artificial intelligence">
            <a:extLst>
              <a:ext uri="{FF2B5EF4-FFF2-40B4-BE49-F238E27FC236}">
                <a16:creationId xmlns:a16="http://schemas.microsoft.com/office/drawing/2014/main" id="{979BA619-236F-BC18-82C1-AD2BA176CFAF}"/>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31055" b="310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7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media 7" title="Alexander Klöpping laat zien hoe kunstmatige intelligentie een opiniestuk schrijft | Op1">
            <a:hlinkClick r:id="" action="ppaction://media"/>
            <a:extLst>
              <a:ext uri="{FF2B5EF4-FFF2-40B4-BE49-F238E27FC236}">
                <a16:creationId xmlns:a16="http://schemas.microsoft.com/office/drawing/2014/main" id="{ACF5D9C7-9829-296C-6E98-6BE161E48446}"/>
              </a:ext>
            </a:extLst>
          </p:cNvPr>
          <p:cNvPicPr>
            <a:picLocks noGrp="1" noRot="1" noChangeAspect="1"/>
          </p:cNvPicPr>
          <p:nvPr>
            <p:ph idx="1"/>
            <a:videoFile r:link="rId1"/>
          </p:nvPr>
        </p:nvPicPr>
        <p:blipFill>
          <a:blip r:embed="rId3"/>
          <a:stretch>
            <a:fillRect/>
          </a:stretch>
        </p:blipFill>
        <p:spPr>
          <a:xfrm>
            <a:off x="72054" y="579028"/>
            <a:ext cx="10529324" cy="5949592"/>
          </a:xfrm>
          <a:prstGeom prst="rect">
            <a:avLst/>
          </a:prstGeom>
        </p:spPr>
      </p:pic>
    </p:spTree>
    <p:extLst>
      <p:ext uri="{BB962C8B-B14F-4D97-AF65-F5344CB8AC3E}">
        <p14:creationId xmlns:p14="http://schemas.microsoft.com/office/powerpoint/2010/main" val="16363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8CD23531-C3C6-0B99-7995-AC1D155B9A78}"/>
              </a:ext>
            </a:extLst>
          </p:cNvPr>
          <p:cNvPicPr>
            <a:picLocks noGrp="1" noChangeAspect="1"/>
          </p:cNvPicPr>
          <p:nvPr>
            <p:ph type="pic" sz="quarter" idx="14"/>
          </p:nvPr>
        </p:nvPicPr>
        <p:blipFill rotWithShape="1">
          <a:blip r:embed="rId3"/>
          <a:srcRect t="2118" r="-1" b="15767"/>
          <a:stretch/>
        </p:blipFill>
        <p:spPr>
          <a:xfrm>
            <a:off x="371475" y="1700213"/>
            <a:ext cx="5656454" cy="3913188"/>
          </a:xfrm>
          <a:noFill/>
        </p:spPr>
      </p:pic>
      <p:sp>
        <p:nvSpPr>
          <p:cNvPr id="6" name="Tijdelijke aanduiding voor tekst 5">
            <a:extLst>
              <a:ext uri="{FF2B5EF4-FFF2-40B4-BE49-F238E27FC236}">
                <a16:creationId xmlns:a16="http://schemas.microsoft.com/office/drawing/2014/main" id="{4EFE8674-7BAC-0622-DCDC-34BE98E8E14B}"/>
              </a:ext>
            </a:extLst>
          </p:cNvPr>
          <p:cNvSpPr>
            <a:spLocks noGrp="1"/>
          </p:cNvSpPr>
          <p:nvPr>
            <p:ph type="body" sz="quarter" idx="13"/>
          </p:nvPr>
        </p:nvSpPr>
        <p:spPr>
          <a:xfrm>
            <a:off x="6175376" y="1700212"/>
            <a:ext cx="4823846" cy="4429125"/>
          </a:xfrm>
        </p:spPr>
        <p:txBody>
          <a:bodyPr>
            <a:normAutofit/>
          </a:bodyPr>
          <a:lstStyle/>
          <a:p>
            <a:pPr marL="0" indent="0">
              <a:spcAft>
                <a:spcPts val="600"/>
              </a:spcAft>
              <a:buNone/>
            </a:pPr>
            <a:r>
              <a:rPr lang="nl-NL" b="1" dirty="0"/>
              <a:t>Niks meer dan:</a:t>
            </a:r>
            <a:br>
              <a:rPr lang="nl-NL" dirty="0"/>
            </a:br>
            <a:r>
              <a:rPr lang="nl-NL" dirty="0"/>
              <a:t>1. data verzamelen</a:t>
            </a:r>
          </a:p>
          <a:p>
            <a:pPr marL="0" indent="0">
              <a:spcAft>
                <a:spcPts val="600"/>
              </a:spcAft>
              <a:buNone/>
            </a:pPr>
            <a:r>
              <a:rPr lang="nl-NL" dirty="0"/>
              <a:t>2. Data controleren en verdelen</a:t>
            </a:r>
          </a:p>
          <a:p>
            <a:pPr marL="0" indent="0">
              <a:spcAft>
                <a:spcPts val="600"/>
              </a:spcAft>
              <a:buNone/>
            </a:pPr>
            <a:r>
              <a:rPr lang="nl-NL" dirty="0"/>
              <a:t>3. Een model trainen </a:t>
            </a:r>
          </a:p>
          <a:p>
            <a:pPr marL="0" indent="0">
              <a:spcAft>
                <a:spcPts val="600"/>
              </a:spcAft>
              <a:buNone/>
            </a:pPr>
            <a:endParaRPr lang="nl-NL" dirty="0"/>
          </a:p>
        </p:txBody>
      </p:sp>
      <p:sp>
        <p:nvSpPr>
          <p:cNvPr id="5" name="Titel 4">
            <a:extLst>
              <a:ext uri="{FF2B5EF4-FFF2-40B4-BE49-F238E27FC236}">
                <a16:creationId xmlns:a16="http://schemas.microsoft.com/office/drawing/2014/main" id="{730BBAA9-2757-6464-53DF-4DE4BF7D7261}"/>
              </a:ext>
            </a:extLst>
          </p:cNvPr>
          <p:cNvSpPr>
            <a:spLocks noGrp="1"/>
          </p:cNvSpPr>
          <p:nvPr>
            <p:ph type="title"/>
          </p:nvPr>
        </p:nvSpPr>
        <p:spPr>
          <a:xfrm>
            <a:off x="371476" y="296863"/>
            <a:ext cx="11437745" cy="1160403"/>
          </a:xfrm>
        </p:spPr>
        <p:txBody>
          <a:bodyPr anchor="t">
            <a:normAutofit/>
          </a:bodyPr>
          <a:lstStyle/>
          <a:p>
            <a:r>
              <a:rPr lang="nl-NL" dirty="0"/>
              <a:t>A.I.</a:t>
            </a:r>
          </a:p>
        </p:txBody>
      </p:sp>
    </p:spTree>
    <p:extLst>
      <p:ext uri="{BB962C8B-B14F-4D97-AF65-F5344CB8AC3E}">
        <p14:creationId xmlns:p14="http://schemas.microsoft.com/office/powerpoint/2010/main" val="416501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F40C40C-4441-F0DA-4135-2EA7A4303934}"/>
              </a:ext>
            </a:extLst>
          </p:cNvPr>
          <p:cNvSpPr>
            <a:spLocks noGrp="1"/>
          </p:cNvSpPr>
          <p:nvPr>
            <p:ph type="title"/>
          </p:nvPr>
        </p:nvSpPr>
        <p:spPr/>
        <p:txBody>
          <a:bodyPr/>
          <a:lstStyle/>
          <a:p>
            <a:r>
              <a:rPr lang="nl-NL" dirty="0"/>
              <a:t>Een aantal bruikbare tools. </a:t>
            </a:r>
          </a:p>
        </p:txBody>
      </p:sp>
      <p:sp>
        <p:nvSpPr>
          <p:cNvPr id="6" name="Tijdelijke aanduiding voor inhoud 5">
            <a:extLst>
              <a:ext uri="{FF2B5EF4-FFF2-40B4-BE49-F238E27FC236}">
                <a16:creationId xmlns:a16="http://schemas.microsoft.com/office/drawing/2014/main" id="{8483366D-EEBD-AD44-30AB-674A73CDBC81}"/>
              </a:ext>
            </a:extLst>
          </p:cNvPr>
          <p:cNvSpPr>
            <a:spLocks noGrp="1"/>
          </p:cNvSpPr>
          <p:nvPr>
            <p:ph idx="1"/>
          </p:nvPr>
        </p:nvSpPr>
        <p:spPr>
          <a:xfrm>
            <a:off x="371475" y="1709739"/>
            <a:ext cx="11449050" cy="519112"/>
          </a:xfrm>
        </p:spPr>
        <p:txBody>
          <a:bodyPr/>
          <a:lstStyle/>
          <a:p>
            <a:pPr marL="0" indent="0">
              <a:buNone/>
            </a:pPr>
            <a:r>
              <a:rPr lang="nl-NL" b="1" dirty="0"/>
              <a:t>Tekst &amp; inspiratie</a:t>
            </a:r>
          </a:p>
        </p:txBody>
      </p:sp>
      <p:pic>
        <p:nvPicPr>
          <p:cNvPr id="3074" name="Picture 2" descr="Google Bard, 5 cose da sapere - Trasformazionedigitale">
            <a:extLst>
              <a:ext uri="{FF2B5EF4-FFF2-40B4-BE49-F238E27FC236}">
                <a16:creationId xmlns:a16="http://schemas.microsoft.com/office/drawing/2014/main" id="{1AE344F5-F68E-3D62-28F5-897D43F2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74" y="2221983"/>
            <a:ext cx="1600973" cy="9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4795708F-471B-D385-4636-AEEF83AF5D5B}"/>
              </a:ext>
            </a:extLst>
          </p:cNvPr>
          <p:cNvSpPr txBox="1"/>
          <p:nvPr/>
        </p:nvSpPr>
        <p:spPr>
          <a:xfrm>
            <a:off x="2581275" y="3131241"/>
            <a:ext cx="2781300" cy="369332"/>
          </a:xfrm>
          <a:prstGeom prst="rect">
            <a:avLst/>
          </a:prstGeom>
          <a:noFill/>
        </p:spPr>
        <p:txBody>
          <a:bodyPr wrap="square">
            <a:spAutoFit/>
          </a:bodyPr>
          <a:lstStyle/>
          <a:p>
            <a:r>
              <a:rPr lang="nl-NL" dirty="0"/>
              <a:t>https://bard.google.com/</a:t>
            </a:r>
          </a:p>
        </p:txBody>
      </p:sp>
      <p:pic>
        <p:nvPicPr>
          <p:cNvPr id="3076" name="Picture 4" descr="Bing Chat Logo and symbol, meaning, history, PNG, brand">
            <a:extLst>
              <a:ext uri="{FF2B5EF4-FFF2-40B4-BE49-F238E27FC236}">
                <a16:creationId xmlns:a16="http://schemas.microsoft.com/office/drawing/2014/main" id="{B45A8328-3CF0-BA8E-6AFC-80DF51DD9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974" y="2221983"/>
            <a:ext cx="1600741"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CCB67BB2-5481-854E-4F19-0A876390FAE5}"/>
              </a:ext>
            </a:extLst>
          </p:cNvPr>
          <p:cNvSpPr txBox="1"/>
          <p:nvPr/>
        </p:nvSpPr>
        <p:spPr>
          <a:xfrm>
            <a:off x="5425491" y="3131241"/>
            <a:ext cx="2870784" cy="369332"/>
          </a:xfrm>
          <a:prstGeom prst="rect">
            <a:avLst/>
          </a:prstGeom>
          <a:noFill/>
        </p:spPr>
        <p:txBody>
          <a:bodyPr wrap="square">
            <a:spAutoFit/>
          </a:bodyPr>
          <a:lstStyle/>
          <a:p>
            <a:r>
              <a:rPr lang="nl-NL" dirty="0"/>
              <a:t>https://www.bing.com/</a:t>
            </a:r>
          </a:p>
        </p:txBody>
      </p:sp>
      <p:pic>
        <p:nvPicPr>
          <p:cNvPr id="3078" name="Picture 6" descr="Een kort gesprek met ChatGPT over 'De maand van AI in het onderwijs' -  Wikiwijs">
            <a:extLst>
              <a:ext uri="{FF2B5EF4-FFF2-40B4-BE49-F238E27FC236}">
                <a16:creationId xmlns:a16="http://schemas.microsoft.com/office/drawing/2014/main" id="{ADAC4782-CBC8-923C-B795-CD6CB01B3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6442" y="2221983"/>
            <a:ext cx="1479375" cy="90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2C860A90-2293-D331-41B1-514A53631C54}"/>
              </a:ext>
            </a:extLst>
          </p:cNvPr>
          <p:cNvSpPr txBox="1"/>
          <p:nvPr/>
        </p:nvSpPr>
        <p:spPr>
          <a:xfrm>
            <a:off x="8359191" y="3152776"/>
            <a:ext cx="2781300" cy="369332"/>
          </a:xfrm>
          <a:prstGeom prst="rect">
            <a:avLst/>
          </a:prstGeom>
          <a:noFill/>
        </p:spPr>
        <p:txBody>
          <a:bodyPr wrap="square">
            <a:spAutoFit/>
          </a:bodyPr>
          <a:lstStyle/>
          <a:p>
            <a:r>
              <a:rPr lang="nl-NL" dirty="0"/>
              <a:t>https://chat.openai.com/</a:t>
            </a:r>
          </a:p>
        </p:txBody>
      </p:sp>
    </p:spTree>
    <p:extLst>
      <p:ext uri="{BB962C8B-B14F-4D97-AF65-F5344CB8AC3E}">
        <p14:creationId xmlns:p14="http://schemas.microsoft.com/office/powerpoint/2010/main" val="363921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14B031C-6633-A8FB-E409-24C35B38C55D}"/>
              </a:ext>
            </a:extLst>
          </p:cNvPr>
          <p:cNvSpPr>
            <a:spLocks noGrp="1"/>
          </p:cNvSpPr>
          <p:nvPr>
            <p:ph type="title"/>
          </p:nvPr>
        </p:nvSpPr>
        <p:spPr>
          <a:xfrm>
            <a:off x="6181728" y="341833"/>
            <a:ext cx="5638799" cy="1160403"/>
          </a:xfrm>
        </p:spPr>
        <p:txBody>
          <a:bodyPr/>
          <a:lstStyle/>
          <a:p>
            <a:r>
              <a:rPr lang="nl-NL" dirty="0"/>
              <a:t>De kast</a:t>
            </a:r>
            <a:br>
              <a:rPr lang="nl-NL" dirty="0"/>
            </a:br>
            <a:endParaRPr lang="nl-NL" dirty="0"/>
          </a:p>
        </p:txBody>
      </p:sp>
      <p:sp>
        <p:nvSpPr>
          <p:cNvPr id="5" name="Tijdelijke aanduiding voor tekst 4">
            <a:extLst>
              <a:ext uri="{FF2B5EF4-FFF2-40B4-BE49-F238E27FC236}">
                <a16:creationId xmlns:a16="http://schemas.microsoft.com/office/drawing/2014/main" id="{36B86FBF-A2E4-8380-55E2-6FDA712B7CC3}"/>
              </a:ext>
            </a:extLst>
          </p:cNvPr>
          <p:cNvSpPr>
            <a:spLocks noGrp="1"/>
          </p:cNvSpPr>
          <p:nvPr>
            <p:ph type="body" sz="quarter" idx="13"/>
          </p:nvPr>
        </p:nvSpPr>
        <p:spPr/>
        <p:txBody>
          <a:bodyPr/>
          <a:lstStyle/>
          <a:p>
            <a:pPr marL="0" indent="0">
              <a:buNone/>
            </a:pPr>
            <a:r>
              <a:rPr lang="nl-NL" dirty="0"/>
              <a:t>Kunstmatige intelligentie is niet te trainen in emoties, sarcasme en gevoel. </a:t>
            </a:r>
          </a:p>
          <a:p>
            <a:pPr marL="0" indent="0">
              <a:buNone/>
            </a:pPr>
            <a:endParaRPr lang="nl-NL" dirty="0"/>
          </a:p>
          <a:p>
            <a:pPr marL="0" indent="0">
              <a:buNone/>
            </a:pPr>
            <a:r>
              <a:rPr lang="nl-NL" dirty="0"/>
              <a:t>Kunstmatige intelligentie, wordt getraind door mensen met behulp van heel veel gegevens/data. Je kan jezelf afvragen hoe subjectief dit is. </a:t>
            </a:r>
          </a:p>
          <a:p>
            <a:pPr marL="0" indent="0">
              <a:buNone/>
            </a:pPr>
            <a:endParaRPr lang="nl-NL" dirty="0"/>
          </a:p>
        </p:txBody>
      </p:sp>
      <p:pic>
        <p:nvPicPr>
          <p:cNvPr id="1026" name="Picture 2" descr="A filing cabinet that is closed in an empty space">
            <a:extLst>
              <a:ext uri="{FF2B5EF4-FFF2-40B4-BE49-F238E27FC236}">
                <a16:creationId xmlns:a16="http://schemas.microsoft.com/office/drawing/2014/main" id="{C94BE829-B631-E147-6CE2-02360C2C3BA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134" r="61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eren Vasthouden Lezing - Gratis vectorafbeelding op Pixabay - Pixabay">
            <a:extLst>
              <a:ext uri="{FF2B5EF4-FFF2-40B4-BE49-F238E27FC236}">
                <a16:creationId xmlns:a16="http://schemas.microsoft.com/office/drawing/2014/main" id="{941145B2-5680-673F-1FDF-E8E54C957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823" y="1502236"/>
            <a:ext cx="2450977" cy="410078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ind Jongen Zitten - Gratis vectorafbeelding op Pixabay - Pixabay">
            <a:extLst>
              <a:ext uri="{FF2B5EF4-FFF2-40B4-BE49-F238E27FC236}">
                <a16:creationId xmlns:a16="http://schemas.microsoft.com/office/drawing/2014/main" id="{E3F908D3-BF55-04DF-5B8C-7F3EFF6B5D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53" y="3582873"/>
            <a:ext cx="1408601" cy="222005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F5917FF4-75C6-3E54-7F5E-92E3A07C0648}"/>
              </a:ext>
            </a:extLst>
          </p:cNvPr>
          <p:cNvPicPr>
            <a:picLocks noChangeAspect="1"/>
          </p:cNvPicPr>
          <p:nvPr/>
        </p:nvPicPr>
        <p:blipFill>
          <a:blip r:embed="rId6"/>
          <a:stretch>
            <a:fillRect/>
          </a:stretch>
        </p:blipFill>
        <p:spPr>
          <a:xfrm>
            <a:off x="2537151" y="1371421"/>
            <a:ext cx="7117697" cy="4115157"/>
          </a:xfrm>
          <a:prstGeom prst="rect">
            <a:avLst/>
          </a:prstGeom>
        </p:spPr>
      </p:pic>
    </p:spTree>
    <p:extLst>
      <p:ext uri="{BB962C8B-B14F-4D97-AF65-F5344CB8AC3E}">
        <p14:creationId xmlns:p14="http://schemas.microsoft.com/office/powerpoint/2010/main" val="239222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nderzoeksresultaten in je scriptie verwerken - 24editor">
            <a:extLst>
              <a:ext uri="{FF2B5EF4-FFF2-40B4-BE49-F238E27FC236}">
                <a16:creationId xmlns:a16="http://schemas.microsoft.com/office/drawing/2014/main" id="{5851D7EE-385F-E601-840F-35F979651A4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4590" r="245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itel 6">
            <a:extLst>
              <a:ext uri="{FF2B5EF4-FFF2-40B4-BE49-F238E27FC236}">
                <a16:creationId xmlns:a16="http://schemas.microsoft.com/office/drawing/2014/main" id="{7F575D93-5B7C-E8CF-60F1-741813A1A737}"/>
              </a:ext>
            </a:extLst>
          </p:cNvPr>
          <p:cNvSpPr>
            <a:spLocks noGrp="1"/>
          </p:cNvSpPr>
          <p:nvPr>
            <p:ph type="title"/>
          </p:nvPr>
        </p:nvSpPr>
        <p:spPr/>
        <p:txBody>
          <a:bodyPr/>
          <a:lstStyle/>
          <a:p>
            <a:r>
              <a:rPr lang="nl-NL" dirty="0"/>
              <a:t>Vandaag</a:t>
            </a:r>
          </a:p>
        </p:txBody>
      </p:sp>
      <p:sp>
        <p:nvSpPr>
          <p:cNvPr id="8" name="Tijdelijke aanduiding voor inhoud 7">
            <a:extLst>
              <a:ext uri="{FF2B5EF4-FFF2-40B4-BE49-F238E27FC236}">
                <a16:creationId xmlns:a16="http://schemas.microsoft.com/office/drawing/2014/main" id="{5E2B43AF-A8D1-4B68-E595-5B4D60A0EDA7}"/>
              </a:ext>
            </a:extLst>
          </p:cNvPr>
          <p:cNvSpPr>
            <a:spLocks noGrp="1"/>
          </p:cNvSpPr>
          <p:nvPr>
            <p:ph idx="1"/>
          </p:nvPr>
        </p:nvSpPr>
        <p:spPr/>
        <p:txBody>
          <a:bodyPr/>
          <a:lstStyle/>
          <a:p>
            <a:r>
              <a:rPr lang="nl-NL" dirty="0"/>
              <a:t>Inleiding</a:t>
            </a:r>
          </a:p>
          <a:p>
            <a:r>
              <a:rPr lang="nl-NL" dirty="0"/>
              <a:t>Informatie verzamelen</a:t>
            </a:r>
          </a:p>
          <a:p>
            <a:r>
              <a:rPr lang="nl-NL" dirty="0"/>
              <a:t>Uitvoeren van deskresearch met A.I. </a:t>
            </a:r>
          </a:p>
          <a:p>
            <a:endParaRPr lang="nl-NL" dirty="0"/>
          </a:p>
        </p:txBody>
      </p:sp>
      <p:sp>
        <p:nvSpPr>
          <p:cNvPr id="10" name="Tijdelijke aanduiding voor tekst 9">
            <a:extLst>
              <a:ext uri="{FF2B5EF4-FFF2-40B4-BE49-F238E27FC236}">
                <a16:creationId xmlns:a16="http://schemas.microsoft.com/office/drawing/2014/main" id="{69ADAF3F-CDF4-7C32-5E14-D22EF7591C37}"/>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775862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E2C1852A-46B1-D08B-62F5-8FA9ED9F1DFB}"/>
              </a:ext>
            </a:extLst>
          </p:cNvPr>
          <p:cNvSpPr>
            <a:spLocks noGrp="1"/>
          </p:cNvSpPr>
          <p:nvPr>
            <p:ph type="subTitle" idx="1"/>
          </p:nvPr>
        </p:nvSpPr>
        <p:spPr/>
        <p:txBody>
          <a:bodyPr>
            <a:normAutofit fontScale="85000" lnSpcReduction="20000"/>
          </a:bodyPr>
          <a:lstStyle/>
          <a:p>
            <a:r>
              <a:rPr lang="nl-NL" dirty="0"/>
              <a:t>- schrijfvaardigheid</a:t>
            </a:r>
          </a:p>
          <a:p>
            <a:r>
              <a:rPr lang="nl-NL" dirty="0"/>
              <a:t>- onderzoekvaardigheden</a:t>
            </a:r>
          </a:p>
          <a:p>
            <a:r>
              <a:rPr lang="nl-NL" dirty="0"/>
              <a:t>- kritische en creatief denken </a:t>
            </a:r>
          </a:p>
          <a:p>
            <a:endParaRPr lang="nl-NL" dirty="0"/>
          </a:p>
        </p:txBody>
      </p:sp>
      <p:sp>
        <p:nvSpPr>
          <p:cNvPr id="6" name="Titel 5">
            <a:extLst>
              <a:ext uri="{FF2B5EF4-FFF2-40B4-BE49-F238E27FC236}">
                <a16:creationId xmlns:a16="http://schemas.microsoft.com/office/drawing/2014/main" id="{A85C8885-DEB1-68BB-B155-2DDC8C193430}"/>
              </a:ext>
            </a:extLst>
          </p:cNvPr>
          <p:cNvSpPr>
            <a:spLocks noGrp="1"/>
          </p:cNvSpPr>
          <p:nvPr>
            <p:ph type="ctrTitle"/>
          </p:nvPr>
        </p:nvSpPr>
        <p:spPr/>
        <p:txBody>
          <a:bodyPr/>
          <a:lstStyle/>
          <a:p>
            <a:r>
              <a:rPr lang="nl-NL" dirty="0"/>
              <a:t>Als je enkel werk met A.I. ben je niet eerlijk tegenover jezelf</a:t>
            </a:r>
          </a:p>
        </p:txBody>
      </p:sp>
    </p:spTree>
    <p:extLst>
      <p:ext uri="{BB962C8B-B14F-4D97-AF65-F5344CB8AC3E}">
        <p14:creationId xmlns:p14="http://schemas.microsoft.com/office/powerpoint/2010/main" val="40473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ederlands schrijfvaardigheid basis – Talenonderwijscentrum Instituut  Jeroen Bosch">
            <a:extLst>
              <a:ext uri="{FF2B5EF4-FFF2-40B4-BE49-F238E27FC236}">
                <a16:creationId xmlns:a16="http://schemas.microsoft.com/office/drawing/2014/main" id="{449D7511-494F-5270-34E1-73DF72FD9395}"/>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101" r="171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FC099DB-5757-0033-B9BF-1F028E340DBB}"/>
              </a:ext>
            </a:extLst>
          </p:cNvPr>
          <p:cNvSpPr>
            <a:spLocks noGrp="1"/>
          </p:cNvSpPr>
          <p:nvPr>
            <p:ph type="title"/>
          </p:nvPr>
        </p:nvSpPr>
        <p:spPr/>
        <p:txBody>
          <a:bodyPr/>
          <a:lstStyle/>
          <a:p>
            <a:r>
              <a:rPr lang="nl-NL" dirty="0"/>
              <a:t>Schrijfvaardigheid</a:t>
            </a:r>
          </a:p>
        </p:txBody>
      </p:sp>
      <p:sp>
        <p:nvSpPr>
          <p:cNvPr id="3" name="Tijdelijke aanduiding voor tekst 2">
            <a:extLst>
              <a:ext uri="{FF2B5EF4-FFF2-40B4-BE49-F238E27FC236}">
                <a16:creationId xmlns:a16="http://schemas.microsoft.com/office/drawing/2014/main" id="{A25430EF-64ED-15FE-233C-AF5AF2C1E301}"/>
              </a:ext>
            </a:extLst>
          </p:cNvPr>
          <p:cNvSpPr>
            <a:spLocks noGrp="1"/>
          </p:cNvSpPr>
          <p:nvPr>
            <p:ph type="body" sz="quarter" idx="13"/>
          </p:nvPr>
        </p:nvSpPr>
        <p:spPr/>
        <p:txBody>
          <a:bodyPr/>
          <a:lstStyle/>
          <a:p>
            <a:pPr marL="0" indent="0">
              <a:buNone/>
            </a:pPr>
            <a:r>
              <a:rPr lang="nl-NL" dirty="0"/>
              <a:t>Schrijfvaardigheid word belangrijker, het menselijke aspect word aankomende jaren belangrijker. </a:t>
            </a:r>
          </a:p>
          <a:p>
            <a:pPr marL="0" indent="0">
              <a:buNone/>
            </a:pPr>
            <a:endParaRPr lang="nl-NL" dirty="0"/>
          </a:p>
          <a:p>
            <a:pPr marL="0" indent="0">
              <a:buNone/>
            </a:pPr>
            <a:r>
              <a:rPr lang="nl-NL" dirty="0"/>
              <a:t>Schrijven met emoties en overtuigingskracht.</a:t>
            </a:r>
          </a:p>
          <a:p>
            <a:pPr marL="0" indent="0">
              <a:buNone/>
            </a:pPr>
            <a:r>
              <a:rPr lang="nl-NL" dirty="0"/>
              <a:t> </a:t>
            </a:r>
          </a:p>
        </p:txBody>
      </p:sp>
      <p:sp>
        <p:nvSpPr>
          <p:cNvPr id="5" name="Tijdelijke aanduiding voor tekst 4">
            <a:extLst>
              <a:ext uri="{FF2B5EF4-FFF2-40B4-BE49-F238E27FC236}">
                <a16:creationId xmlns:a16="http://schemas.microsoft.com/office/drawing/2014/main" id="{8F2B789D-DC34-F742-AE8E-D93862180255}"/>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49973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099DB-5757-0033-B9BF-1F028E340DBB}"/>
              </a:ext>
            </a:extLst>
          </p:cNvPr>
          <p:cNvSpPr>
            <a:spLocks noGrp="1"/>
          </p:cNvSpPr>
          <p:nvPr>
            <p:ph type="title"/>
          </p:nvPr>
        </p:nvSpPr>
        <p:spPr>
          <a:xfrm>
            <a:off x="371476" y="296863"/>
            <a:ext cx="5638799" cy="1160403"/>
          </a:xfrm>
        </p:spPr>
        <p:txBody>
          <a:bodyPr anchor="t">
            <a:normAutofit/>
          </a:bodyPr>
          <a:lstStyle/>
          <a:p>
            <a:r>
              <a:rPr lang="nl-NL" sz="3100"/>
              <a:t>Onderzoekvaardigheden </a:t>
            </a:r>
          </a:p>
        </p:txBody>
      </p:sp>
      <p:sp>
        <p:nvSpPr>
          <p:cNvPr id="3" name="Tijdelijke aanduiding voor tekst 2">
            <a:extLst>
              <a:ext uri="{FF2B5EF4-FFF2-40B4-BE49-F238E27FC236}">
                <a16:creationId xmlns:a16="http://schemas.microsoft.com/office/drawing/2014/main" id="{A25430EF-64ED-15FE-233C-AF5AF2C1E301}"/>
              </a:ext>
            </a:extLst>
          </p:cNvPr>
          <p:cNvSpPr>
            <a:spLocks noGrp="1"/>
          </p:cNvSpPr>
          <p:nvPr>
            <p:ph type="body" sz="quarter" idx="13"/>
          </p:nvPr>
        </p:nvSpPr>
        <p:spPr>
          <a:xfrm>
            <a:off x="447676" y="1667697"/>
            <a:ext cx="5645150" cy="4419599"/>
          </a:xfrm>
        </p:spPr>
        <p:txBody>
          <a:bodyPr>
            <a:normAutofit/>
          </a:bodyPr>
          <a:lstStyle/>
          <a:p>
            <a:pPr marL="0" indent="0">
              <a:spcAft>
                <a:spcPts val="600"/>
              </a:spcAft>
              <a:buNone/>
            </a:pPr>
            <a:r>
              <a:rPr lang="nl-NL" dirty="0"/>
              <a:t>Het gaat niet enkel om het doen van onderzoek naar een bepaald onderwerp, maar het </a:t>
            </a:r>
            <a:r>
              <a:rPr lang="nl-NL" u="sng" dirty="0"/>
              <a:t>leerrendement</a:t>
            </a:r>
            <a:r>
              <a:rPr lang="nl-NL" dirty="0"/>
              <a:t> in het doen van onderzoek.</a:t>
            </a:r>
          </a:p>
          <a:p>
            <a:pPr marL="0" indent="0">
              <a:spcAft>
                <a:spcPts val="600"/>
              </a:spcAft>
              <a:buNone/>
            </a:pPr>
            <a:endParaRPr lang="nl-NL" dirty="0"/>
          </a:p>
          <a:p>
            <a:pPr marL="0" indent="0">
              <a:spcAft>
                <a:spcPts val="600"/>
              </a:spcAft>
              <a:buNone/>
            </a:pPr>
            <a:r>
              <a:rPr lang="nl-NL" dirty="0"/>
              <a:t>Zoals beter motivatie, samenwerken en oplossingsgericht denken. </a:t>
            </a:r>
          </a:p>
          <a:p>
            <a:pPr marL="0" indent="0">
              <a:spcAft>
                <a:spcPts val="600"/>
              </a:spcAft>
              <a:buNone/>
            </a:pPr>
            <a:endParaRPr lang="nl-NL" dirty="0"/>
          </a:p>
          <a:p>
            <a:pPr marL="0" indent="0">
              <a:spcAft>
                <a:spcPts val="600"/>
              </a:spcAft>
              <a:buNone/>
            </a:pPr>
            <a:endParaRPr lang="nl-NL" dirty="0"/>
          </a:p>
        </p:txBody>
      </p:sp>
      <p:pic>
        <p:nvPicPr>
          <p:cNvPr id="8194" name="Picture 2" descr="Onderzoeksvaardigheden - Ontwerpend leren in de klas">
            <a:extLst>
              <a:ext uri="{FF2B5EF4-FFF2-40B4-BE49-F238E27FC236}">
                <a16:creationId xmlns:a16="http://schemas.microsoft.com/office/drawing/2014/main" id="{6CB56DF2-BF89-C9F6-DB05-D176C8A9C79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r="1" b="9098"/>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199" name="Text Placeholder 4">
            <a:extLst>
              <a:ext uri="{FF2B5EF4-FFF2-40B4-BE49-F238E27FC236}">
                <a16:creationId xmlns:a16="http://schemas.microsoft.com/office/drawing/2014/main" id="{AFD69735-C2FF-8B4A-0E13-C76DFE9E9B8F}"/>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01217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AED98D9F-58EB-0C16-6D1D-62EAC1C5C684}"/>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A25430EF-64ED-15FE-233C-AF5AF2C1E301}"/>
              </a:ext>
            </a:extLst>
          </p:cNvPr>
          <p:cNvSpPr>
            <a:spLocks noGrp="1"/>
          </p:cNvSpPr>
          <p:nvPr>
            <p:ph type="body" sz="quarter" idx="13"/>
          </p:nvPr>
        </p:nvSpPr>
        <p:spPr/>
        <p:txBody>
          <a:bodyPr/>
          <a:lstStyle/>
          <a:p>
            <a:pPr marL="0" indent="0">
              <a:buNone/>
            </a:pPr>
            <a:r>
              <a:rPr lang="nl-NL" b="1" dirty="0"/>
              <a:t>Kritisch:</a:t>
            </a:r>
          </a:p>
          <a:p>
            <a:pPr marL="0" indent="0">
              <a:buNone/>
            </a:pPr>
            <a:r>
              <a:rPr lang="nl-NL" dirty="0"/>
              <a:t>Betrouwbaarheid van informatie inschatten, bewust van eigen vooroordelen en misvattingen, objectief kunnen zijn en gefundeerde argumenten kunnen vormen/geven.  </a:t>
            </a:r>
          </a:p>
          <a:p>
            <a:pPr marL="0" indent="0">
              <a:buNone/>
            </a:pPr>
            <a:endParaRPr lang="nl-NL" dirty="0"/>
          </a:p>
          <a:p>
            <a:pPr marL="0" indent="0">
              <a:buNone/>
            </a:pPr>
            <a:r>
              <a:rPr lang="nl-NL" b="1" dirty="0"/>
              <a:t>Creatief: </a:t>
            </a:r>
          </a:p>
          <a:p>
            <a:pPr marL="0" indent="0">
              <a:buNone/>
            </a:pPr>
            <a:r>
              <a:rPr lang="nl-NL" dirty="0"/>
              <a:t>Probleemoplossend, innovatief oplossingen vinden en nieuw kansen/mogelijkheden zien. </a:t>
            </a:r>
          </a:p>
        </p:txBody>
      </p:sp>
      <p:sp>
        <p:nvSpPr>
          <p:cNvPr id="2" name="Titel 1">
            <a:extLst>
              <a:ext uri="{FF2B5EF4-FFF2-40B4-BE49-F238E27FC236}">
                <a16:creationId xmlns:a16="http://schemas.microsoft.com/office/drawing/2014/main" id="{9FC099DB-5757-0033-B9BF-1F028E340DBB}"/>
              </a:ext>
            </a:extLst>
          </p:cNvPr>
          <p:cNvSpPr>
            <a:spLocks noGrp="1"/>
          </p:cNvSpPr>
          <p:nvPr>
            <p:ph type="title"/>
          </p:nvPr>
        </p:nvSpPr>
        <p:spPr/>
        <p:txBody>
          <a:bodyPr/>
          <a:lstStyle/>
          <a:p>
            <a:r>
              <a:rPr lang="nl-NL" dirty="0"/>
              <a:t>Kritisch en creatief denken </a:t>
            </a:r>
          </a:p>
        </p:txBody>
      </p:sp>
      <p:pic>
        <p:nvPicPr>
          <p:cNvPr id="6148" name="Picture 4" descr="Kritisch denken - Geïntegreerd Onderwijs">
            <a:extLst>
              <a:ext uri="{FF2B5EF4-FFF2-40B4-BE49-F238E27FC236}">
                <a16:creationId xmlns:a16="http://schemas.microsoft.com/office/drawing/2014/main" id="{5AFB4AE3-24A2-97E1-DE2E-9735141D512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5497" r="54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reatief denken… wat heb je dáár nou aan? - Sjra Puts Creative Brainworks">
            <a:extLst>
              <a:ext uri="{FF2B5EF4-FFF2-40B4-BE49-F238E27FC236}">
                <a16:creationId xmlns:a16="http://schemas.microsoft.com/office/drawing/2014/main" id="{F6923F9A-9B61-17E5-CA05-967F293EBBF0}"/>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t="5059" b="50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8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E2C1852A-46B1-D08B-62F5-8FA9ED9F1DFB}"/>
              </a:ext>
            </a:extLst>
          </p:cNvPr>
          <p:cNvSpPr>
            <a:spLocks noGrp="1"/>
          </p:cNvSpPr>
          <p:nvPr>
            <p:ph type="subTitle" idx="1"/>
          </p:nvPr>
        </p:nvSpPr>
        <p:spPr>
          <a:xfrm>
            <a:off x="292343" y="4215138"/>
            <a:ext cx="7668000" cy="973424"/>
          </a:xfrm>
        </p:spPr>
        <p:txBody>
          <a:bodyPr>
            <a:normAutofit/>
          </a:bodyPr>
          <a:lstStyle/>
          <a:p>
            <a:r>
              <a:rPr lang="nl-NL" dirty="0"/>
              <a:t>Snelle inspiratie, begripsvorming, taalcontrole etc.</a:t>
            </a:r>
          </a:p>
        </p:txBody>
      </p:sp>
      <p:sp>
        <p:nvSpPr>
          <p:cNvPr id="6" name="Titel 5">
            <a:extLst>
              <a:ext uri="{FF2B5EF4-FFF2-40B4-BE49-F238E27FC236}">
                <a16:creationId xmlns:a16="http://schemas.microsoft.com/office/drawing/2014/main" id="{A85C8885-DEB1-68BB-B155-2DDC8C193430}"/>
              </a:ext>
            </a:extLst>
          </p:cNvPr>
          <p:cNvSpPr>
            <a:spLocks noGrp="1"/>
          </p:cNvSpPr>
          <p:nvPr>
            <p:ph type="ctrTitle"/>
          </p:nvPr>
        </p:nvSpPr>
        <p:spPr>
          <a:xfrm>
            <a:off x="292343" y="1830633"/>
            <a:ext cx="7668000" cy="2082553"/>
          </a:xfrm>
        </p:spPr>
        <p:txBody>
          <a:bodyPr/>
          <a:lstStyle/>
          <a:p>
            <a:r>
              <a:rPr lang="nl-NL" dirty="0"/>
              <a:t>Hoe gebruik je A.I. (tekst) dan wel? </a:t>
            </a:r>
          </a:p>
        </p:txBody>
      </p:sp>
    </p:spTree>
    <p:extLst>
      <p:ext uri="{BB962C8B-B14F-4D97-AF65-F5344CB8AC3E}">
        <p14:creationId xmlns:p14="http://schemas.microsoft.com/office/powerpoint/2010/main" val="99990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8E30612-D75A-2713-5A50-9CE3883229C6}"/>
              </a:ext>
            </a:extLst>
          </p:cNvPr>
          <p:cNvSpPr>
            <a:spLocks noGrp="1"/>
          </p:cNvSpPr>
          <p:nvPr>
            <p:ph type="title"/>
          </p:nvPr>
        </p:nvSpPr>
        <p:spPr>
          <a:xfrm>
            <a:off x="371476" y="296863"/>
            <a:ext cx="10260000" cy="1160403"/>
          </a:xfrm>
        </p:spPr>
        <p:txBody>
          <a:bodyPr anchor="t">
            <a:normAutofit/>
          </a:bodyPr>
          <a:lstStyle/>
          <a:p>
            <a:r>
              <a:rPr lang="nl-NL"/>
              <a:t>Nu verder. </a:t>
            </a:r>
          </a:p>
        </p:txBody>
      </p:sp>
      <p:graphicFrame>
        <p:nvGraphicFramePr>
          <p:cNvPr id="11" name="Tijdelijke aanduiding voor tekst 8">
            <a:extLst>
              <a:ext uri="{FF2B5EF4-FFF2-40B4-BE49-F238E27FC236}">
                <a16:creationId xmlns:a16="http://schemas.microsoft.com/office/drawing/2014/main" id="{13672E0E-AA41-7EE7-4BB6-4CF98B7AA33C}"/>
              </a:ext>
            </a:extLst>
          </p:cNvPr>
          <p:cNvGraphicFramePr/>
          <p:nvPr>
            <p:extLst>
              <p:ext uri="{D42A27DB-BD31-4B8C-83A1-F6EECF244321}">
                <p14:modId xmlns:p14="http://schemas.microsoft.com/office/powerpoint/2010/main" val="1601821723"/>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60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A5FD0-B3CE-6BF1-B5F7-5DBDD58AD55E}"/>
              </a:ext>
            </a:extLst>
          </p:cNvPr>
          <p:cNvSpPr>
            <a:spLocks noGrp="1"/>
          </p:cNvSpPr>
          <p:nvPr>
            <p:ph type="title"/>
          </p:nvPr>
        </p:nvSpPr>
        <p:spPr/>
        <p:txBody>
          <a:bodyPr/>
          <a:lstStyle/>
          <a:p>
            <a:r>
              <a:rPr lang="nl-NL" dirty="0"/>
              <a:t>Inleiding research en analyse </a:t>
            </a:r>
          </a:p>
        </p:txBody>
      </p:sp>
      <p:sp>
        <p:nvSpPr>
          <p:cNvPr id="4" name="Tijdelijke aanduiding voor tekst 3">
            <a:extLst>
              <a:ext uri="{FF2B5EF4-FFF2-40B4-BE49-F238E27FC236}">
                <a16:creationId xmlns:a16="http://schemas.microsoft.com/office/drawing/2014/main" id="{C05C6A15-1EF1-EF81-0D1B-C1469A5AC8E1}"/>
              </a:ext>
            </a:extLst>
          </p:cNvPr>
          <p:cNvSpPr>
            <a:spLocks noGrp="1"/>
          </p:cNvSpPr>
          <p:nvPr>
            <p:ph type="body" sz="quarter" idx="14"/>
          </p:nvPr>
        </p:nvSpPr>
        <p:spPr/>
        <p:txBody>
          <a:bodyPr/>
          <a:lstStyle/>
          <a:p>
            <a:r>
              <a:rPr lang="nl-NL" dirty="0"/>
              <a:t>1.</a:t>
            </a:r>
          </a:p>
        </p:txBody>
      </p:sp>
      <p:pic>
        <p:nvPicPr>
          <p:cNvPr id="1026" name="Picture 2" descr="Research and analyse">
            <a:extLst>
              <a:ext uri="{FF2B5EF4-FFF2-40B4-BE49-F238E27FC236}">
                <a16:creationId xmlns:a16="http://schemas.microsoft.com/office/drawing/2014/main" id="{D3C45442-67DA-1371-7864-B283CE687F0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1055" b="310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6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C59E1269-EE1B-ABC4-1281-42097D4D1245}"/>
              </a:ext>
            </a:extLst>
          </p:cNvPr>
          <p:cNvSpPr>
            <a:spLocks noGrp="1"/>
          </p:cNvSpPr>
          <p:nvPr>
            <p:ph type="body" sz="quarter" idx="16"/>
          </p:nvPr>
        </p:nvSpPr>
        <p:spPr>
          <a:xfrm>
            <a:off x="371476" y="5285448"/>
            <a:ext cx="5645148" cy="406401"/>
          </a:xfrm>
        </p:spPr>
        <p:txBody>
          <a:bodyPr/>
          <a:lstStyle/>
          <a:p>
            <a:r>
              <a:rPr lang="nl-NL" dirty="0" err="1"/>
              <a:t>Empathize</a:t>
            </a:r>
            <a:r>
              <a:rPr lang="nl-NL" dirty="0"/>
              <a:t>, </a:t>
            </a:r>
            <a:r>
              <a:rPr lang="nl-NL" dirty="0" err="1"/>
              <a:t>define</a:t>
            </a:r>
            <a:r>
              <a:rPr lang="nl-NL" dirty="0"/>
              <a:t>, </a:t>
            </a:r>
            <a:r>
              <a:rPr lang="nl-NL" dirty="0" err="1"/>
              <a:t>ideate</a:t>
            </a:r>
            <a:r>
              <a:rPr lang="nl-NL" dirty="0"/>
              <a:t> en </a:t>
            </a:r>
            <a:r>
              <a:rPr lang="nl-NL" dirty="0" err="1"/>
              <a:t>protoype</a:t>
            </a:r>
            <a:r>
              <a:rPr lang="nl-NL" dirty="0"/>
              <a:t>. </a:t>
            </a:r>
          </a:p>
        </p:txBody>
      </p:sp>
      <p:sp>
        <p:nvSpPr>
          <p:cNvPr id="5" name="Tijdelijke aanduiding voor tekst 4">
            <a:extLst>
              <a:ext uri="{FF2B5EF4-FFF2-40B4-BE49-F238E27FC236}">
                <a16:creationId xmlns:a16="http://schemas.microsoft.com/office/drawing/2014/main" id="{3ADA5AFA-D0AA-B6DA-C9FD-18BE20CF6E99}"/>
              </a:ext>
            </a:extLst>
          </p:cNvPr>
          <p:cNvSpPr>
            <a:spLocks noGrp="1"/>
          </p:cNvSpPr>
          <p:nvPr>
            <p:ph type="body" sz="quarter" idx="13"/>
          </p:nvPr>
        </p:nvSpPr>
        <p:spPr/>
        <p:txBody>
          <a:bodyPr/>
          <a:lstStyle/>
          <a:p>
            <a:pPr marL="0" indent="0">
              <a:buNone/>
            </a:pPr>
            <a:r>
              <a:rPr lang="nl-NL" dirty="0"/>
              <a:t>Deskresearch al het bestaande informatie </a:t>
            </a:r>
          </a:p>
          <a:p>
            <a:pPr marL="0" indent="0">
              <a:buNone/>
            </a:pPr>
            <a:endParaRPr lang="nl-NL" dirty="0"/>
          </a:p>
          <a:p>
            <a:pPr marL="0" indent="0">
              <a:buNone/>
            </a:pPr>
            <a:r>
              <a:rPr lang="nl-NL" dirty="0"/>
              <a:t>Fieldresearch is informatie die ter plekken wordt verzameld; observaties, enquêtes, interviews etc. </a:t>
            </a:r>
          </a:p>
          <a:p>
            <a:pPr marL="0" indent="0">
              <a:buNone/>
            </a:pPr>
            <a:endParaRPr lang="nl-NL" dirty="0"/>
          </a:p>
          <a:p>
            <a:pPr marL="0" indent="0">
              <a:buNone/>
            </a:pPr>
            <a:r>
              <a:rPr lang="nl-NL" dirty="0"/>
              <a:t>Let op. Jullie onderzoek is gebaseerd op wetenschappelijk onderzoek, maar dit hoeven jullie zelf niet te doen. </a:t>
            </a:r>
          </a:p>
          <a:p>
            <a:pPr marL="0" indent="0">
              <a:buNone/>
            </a:pPr>
            <a:endParaRPr lang="nl-NL" dirty="0"/>
          </a:p>
          <a:p>
            <a:r>
              <a:rPr lang="nl-NL" dirty="0"/>
              <a:t>Literatuuronderzoek</a:t>
            </a:r>
          </a:p>
          <a:p>
            <a:r>
              <a:rPr lang="nl-NL" dirty="0"/>
              <a:t>Onderzoek in de praktijk</a:t>
            </a:r>
          </a:p>
          <a:p>
            <a:r>
              <a:rPr lang="nl-NL" dirty="0"/>
              <a:t>Analyseren</a:t>
            </a:r>
          </a:p>
          <a:p>
            <a:pPr marL="0" indent="0">
              <a:buNone/>
            </a:pPr>
            <a:endParaRPr lang="nl-NL" dirty="0"/>
          </a:p>
          <a:p>
            <a:pPr marL="0" indent="0">
              <a:buNone/>
            </a:pPr>
            <a:endParaRPr lang="nl-NL" dirty="0"/>
          </a:p>
        </p:txBody>
      </p:sp>
      <p:sp>
        <p:nvSpPr>
          <p:cNvPr id="4" name="Titel 3">
            <a:extLst>
              <a:ext uri="{FF2B5EF4-FFF2-40B4-BE49-F238E27FC236}">
                <a16:creationId xmlns:a16="http://schemas.microsoft.com/office/drawing/2014/main" id="{6B258A5E-B8DB-B609-6D83-B33AFF5459B7}"/>
              </a:ext>
            </a:extLst>
          </p:cNvPr>
          <p:cNvSpPr>
            <a:spLocks noGrp="1"/>
          </p:cNvSpPr>
          <p:nvPr>
            <p:ph type="title"/>
          </p:nvPr>
        </p:nvSpPr>
        <p:spPr/>
        <p:txBody>
          <a:bodyPr/>
          <a:lstStyle/>
          <a:p>
            <a:r>
              <a:rPr lang="nl-NL" dirty="0"/>
              <a:t>Desk- en fieldresearch</a:t>
            </a:r>
          </a:p>
        </p:txBody>
      </p:sp>
      <p:pic>
        <p:nvPicPr>
          <p:cNvPr id="1026" name="Picture 2" descr="Find information at your fingertips with desk research">
            <a:extLst>
              <a:ext uri="{FF2B5EF4-FFF2-40B4-BE49-F238E27FC236}">
                <a16:creationId xmlns:a16="http://schemas.microsoft.com/office/drawing/2014/main" id="{22B91AEC-365E-9BA3-439C-948C8339563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644" r="166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AEA723E-83CE-4540-2D8A-FC99B77EE95B}"/>
              </a:ext>
            </a:extLst>
          </p:cNvPr>
          <p:cNvSpPr>
            <a:spLocks noGrp="1"/>
          </p:cNvSpPr>
          <p:nvPr>
            <p:ph type="body" sz="quarter" idx="13"/>
          </p:nvPr>
        </p:nvSpPr>
        <p:spPr/>
        <p:txBody>
          <a:bodyPr/>
          <a:lstStyle/>
          <a:p>
            <a:pPr marL="0" indent="0">
              <a:buNone/>
            </a:pPr>
            <a:r>
              <a:rPr lang="nl-NL" b="1" dirty="0"/>
              <a:t>Kwalitatief</a:t>
            </a:r>
            <a:r>
              <a:rPr lang="nl-NL" dirty="0"/>
              <a:t> </a:t>
            </a:r>
            <a:r>
              <a:rPr lang="nl-NL" i="1" dirty="0"/>
              <a:t>over het algemeen woorden en betekenis</a:t>
            </a:r>
          </a:p>
          <a:p>
            <a:pPr marL="0" indent="0">
              <a:buNone/>
            </a:pPr>
            <a:r>
              <a:rPr lang="nl-NL" dirty="0">
                <a:solidFill>
                  <a:schemeClr val="accent5"/>
                </a:solidFill>
              </a:rPr>
              <a:t>Interview</a:t>
            </a:r>
          </a:p>
          <a:p>
            <a:pPr marL="0" indent="0">
              <a:buNone/>
            </a:pPr>
            <a:endParaRPr lang="nl-NL" dirty="0"/>
          </a:p>
          <a:p>
            <a:pPr marL="0" indent="0">
              <a:buNone/>
            </a:pPr>
            <a:endParaRPr lang="nl-NL" dirty="0"/>
          </a:p>
          <a:p>
            <a:pPr marL="0" indent="0">
              <a:buNone/>
            </a:pPr>
            <a:r>
              <a:rPr lang="nl-NL" b="1" dirty="0"/>
              <a:t>Kwantitatief</a:t>
            </a:r>
            <a:r>
              <a:rPr lang="nl-NL" dirty="0"/>
              <a:t> </a:t>
            </a:r>
            <a:r>
              <a:rPr lang="nl-NL" i="1" dirty="0"/>
              <a:t>over het algemeen cijfers en statistieken </a:t>
            </a:r>
          </a:p>
          <a:p>
            <a:pPr marL="0" indent="0">
              <a:buNone/>
            </a:pPr>
            <a:r>
              <a:rPr lang="nl-NL" dirty="0">
                <a:solidFill>
                  <a:schemeClr val="accent5"/>
                </a:solidFill>
              </a:rPr>
              <a:t>Enquête</a:t>
            </a:r>
          </a:p>
        </p:txBody>
      </p:sp>
      <p:sp>
        <p:nvSpPr>
          <p:cNvPr id="5" name="Titel 4">
            <a:extLst>
              <a:ext uri="{FF2B5EF4-FFF2-40B4-BE49-F238E27FC236}">
                <a16:creationId xmlns:a16="http://schemas.microsoft.com/office/drawing/2014/main" id="{82009D51-D95A-8065-C006-33B7334CEB40}"/>
              </a:ext>
            </a:extLst>
          </p:cNvPr>
          <p:cNvSpPr>
            <a:spLocks noGrp="1"/>
          </p:cNvSpPr>
          <p:nvPr>
            <p:ph type="title"/>
          </p:nvPr>
        </p:nvSpPr>
        <p:spPr/>
        <p:txBody>
          <a:bodyPr/>
          <a:lstStyle/>
          <a:p>
            <a:r>
              <a:rPr lang="nl-NL" dirty="0"/>
              <a:t>Kwalitatief - kwantitatief</a:t>
            </a:r>
          </a:p>
        </p:txBody>
      </p:sp>
      <p:pic>
        <p:nvPicPr>
          <p:cNvPr id="2050" name="Picture 2" descr="Nieuwe pagina 1">
            <a:extLst>
              <a:ext uri="{FF2B5EF4-FFF2-40B4-BE49-F238E27FC236}">
                <a16:creationId xmlns:a16="http://schemas.microsoft.com/office/drawing/2014/main" id="{6B0D3F57-ECF3-10A7-FE26-359D86878950}"/>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85" t="-841" r="-756" b="-1581"/>
          <a:stretch/>
        </p:blipFill>
        <p:spPr bwMode="auto">
          <a:xfrm>
            <a:off x="504497" y="2557623"/>
            <a:ext cx="4687614" cy="218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FBE5F0-0122-B919-528C-45712C38BA29}"/>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AAEA723E-83CE-4540-2D8A-FC99B77EE95B}"/>
              </a:ext>
            </a:extLst>
          </p:cNvPr>
          <p:cNvSpPr>
            <a:spLocks noGrp="1"/>
          </p:cNvSpPr>
          <p:nvPr>
            <p:ph type="body" sz="quarter" idx="13"/>
          </p:nvPr>
        </p:nvSpPr>
        <p:spPr/>
        <p:txBody>
          <a:bodyPr/>
          <a:lstStyle/>
          <a:p>
            <a:pPr marL="0" indent="0">
              <a:buNone/>
            </a:pPr>
            <a:r>
              <a:rPr lang="nl-NL" b="1" dirty="0"/>
              <a:t>Primaire data </a:t>
            </a:r>
            <a:r>
              <a:rPr lang="nl-NL" dirty="0"/>
              <a:t>is alles wat jullie zelf </a:t>
            </a:r>
            <a:r>
              <a:rPr lang="nl-NL" u="sng" dirty="0"/>
              <a:t>direct</a:t>
            </a:r>
            <a:r>
              <a:rPr lang="nl-NL" dirty="0"/>
              <a:t> verzamelen. </a:t>
            </a:r>
          </a:p>
          <a:p>
            <a:pPr marL="0" indent="0">
              <a:buNone/>
            </a:pPr>
            <a:r>
              <a:rPr lang="nl-NL" dirty="0">
                <a:solidFill>
                  <a:schemeClr val="accent5"/>
                </a:solidFill>
              </a:rPr>
              <a:t>Interview dat jezelf afneemt met een buurtbewoner</a:t>
            </a:r>
          </a:p>
          <a:p>
            <a:pPr marL="0" indent="0">
              <a:buNone/>
            </a:pPr>
            <a:endParaRPr lang="nl-NL" dirty="0"/>
          </a:p>
          <a:p>
            <a:pPr marL="0" indent="0">
              <a:buNone/>
            </a:pPr>
            <a:r>
              <a:rPr lang="nl-NL" b="1" dirty="0"/>
              <a:t>Secundaire data </a:t>
            </a:r>
            <a:r>
              <a:rPr lang="nl-NL" dirty="0"/>
              <a:t>is alles wat door iemand anders verzameld is, zoals overheidsenquêtes en wetenschappelijke publicaties.</a:t>
            </a:r>
          </a:p>
          <a:p>
            <a:pPr marL="0" indent="0">
              <a:buNone/>
            </a:pPr>
            <a:r>
              <a:rPr lang="nl-NL" dirty="0">
                <a:solidFill>
                  <a:schemeClr val="accent5"/>
                </a:solidFill>
              </a:rPr>
              <a:t>Enquête die de gemeente heeft afgenomen</a:t>
            </a:r>
          </a:p>
        </p:txBody>
      </p:sp>
      <p:sp>
        <p:nvSpPr>
          <p:cNvPr id="5" name="Titel 4">
            <a:extLst>
              <a:ext uri="{FF2B5EF4-FFF2-40B4-BE49-F238E27FC236}">
                <a16:creationId xmlns:a16="http://schemas.microsoft.com/office/drawing/2014/main" id="{82009D51-D95A-8065-C006-33B7334CEB40}"/>
              </a:ext>
            </a:extLst>
          </p:cNvPr>
          <p:cNvSpPr>
            <a:spLocks noGrp="1"/>
          </p:cNvSpPr>
          <p:nvPr>
            <p:ph type="title"/>
          </p:nvPr>
        </p:nvSpPr>
        <p:spPr/>
        <p:txBody>
          <a:bodyPr/>
          <a:lstStyle/>
          <a:p>
            <a:r>
              <a:rPr lang="nl-NL" dirty="0"/>
              <a:t>Primair - secundair</a:t>
            </a:r>
          </a:p>
        </p:txBody>
      </p:sp>
      <p:pic>
        <p:nvPicPr>
          <p:cNvPr id="3074" name="Picture 2" descr="Primaire data en secundaire data | Met voorbeelden - 24editor">
            <a:extLst>
              <a:ext uri="{FF2B5EF4-FFF2-40B4-BE49-F238E27FC236}">
                <a16:creationId xmlns:a16="http://schemas.microsoft.com/office/drawing/2014/main" id="{6601DA48-F086-8ACA-2D0D-54242212DF2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5408" b="154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FBE5F0-0122-B919-528C-45712C38BA29}"/>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AAEA723E-83CE-4540-2D8A-FC99B77EE95B}"/>
              </a:ext>
            </a:extLst>
          </p:cNvPr>
          <p:cNvSpPr>
            <a:spLocks noGrp="1"/>
          </p:cNvSpPr>
          <p:nvPr>
            <p:ph type="body" sz="quarter" idx="13"/>
          </p:nvPr>
        </p:nvSpPr>
        <p:spPr/>
        <p:txBody>
          <a:bodyPr/>
          <a:lstStyle/>
          <a:p>
            <a:pPr marL="0" indent="0">
              <a:buNone/>
            </a:pPr>
            <a:r>
              <a:rPr lang="nl-NL" b="1" dirty="0"/>
              <a:t>Descriptief onderzoek </a:t>
            </a:r>
            <a:r>
              <a:rPr lang="nl-NL" dirty="0"/>
              <a:t>is een beschrijvend onderzoek. </a:t>
            </a:r>
          </a:p>
          <a:p>
            <a:pPr marL="0" indent="0">
              <a:buNone/>
            </a:pPr>
            <a:endParaRPr lang="nl-NL" dirty="0"/>
          </a:p>
          <a:p>
            <a:pPr marL="0" indent="0">
              <a:buNone/>
            </a:pPr>
            <a:r>
              <a:rPr lang="nl-NL" b="1" dirty="0"/>
              <a:t>Experimenteel onderzoek </a:t>
            </a:r>
            <a:r>
              <a:rPr lang="nl-NL" dirty="0"/>
              <a:t>controleren van oorzaak en gevolg. </a:t>
            </a:r>
          </a:p>
          <a:p>
            <a:pPr marL="0" indent="0">
              <a:buNone/>
            </a:pPr>
            <a:endParaRPr lang="nl-NL" dirty="0"/>
          </a:p>
          <a:p>
            <a:pPr marL="0" indent="0">
              <a:buNone/>
            </a:pPr>
            <a:endParaRPr lang="nl-NL" dirty="0"/>
          </a:p>
          <a:p>
            <a:pPr marL="0" indent="0">
              <a:buNone/>
            </a:pPr>
            <a:r>
              <a:rPr lang="nl-NL" dirty="0"/>
              <a:t>Bij welke van deze onderzoeken hoort dan jullie adviesrapport? </a:t>
            </a:r>
          </a:p>
        </p:txBody>
      </p:sp>
      <p:sp>
        <p:nvSpPr>
          <p:cNvPr id="5" name="Titel 4">
            <a:extLst>
              <a:ext uri="{FF2B5EF4-FFF2-40B4-BE49-F238E27FC236}">
                <a16:creationId xmlns:a16="http://schemas.microsoft.com/office/drawing/2014/main" id="{82009D51-D95A-8065-C006-33B7334CEB40}"/>
              </a:ext>
            </a:extLst>
          </p:cNvPr>
          <p:cNvSpPr>
            <a:spLocks noGrp="1"/>
          </p:cNvSpPr>
          <p:nvPr>
            <p:ph type="title"/>
          </p:nvPr>
        </p:nvSpPr>
        <p:spPr/>
        <p:txBody>
          <a:bodyPr/>
          <a:lstStyle/>
          <a:p>
            <a:r>
              <a:rPr lang="nl-NL" dirty="0"/>
              <a:t>Descriptief - experimenteel</a:t>
            </a:r>
          </a:p>
        </p:txBody>
      </p:sp>
      <p:pic>
        <p:nvPicPr>
          <p:cNvPr id="4098" name="Picture 2" descr="a funny cartoon depicting experimental research">
            <a:extLst>
              <a:ext uri="{FF2B5EF4-FFF2-40B4-BE49-F238E27FC236}">
                <a16:creationId xmlns:a16="http://schemas.microsoft.com/office/drawing/2014/main" id="{3AADABAE-8A5D-8010-2AEA-D1D77A50501F}"/>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5408" b="154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04D8B11-407B-6E9A-3120-23932A56FAA7}"/>
              </a:ext>
            </a:extLst>
          </p:cNvPr>
          <p:cNvSpPr>
            <a:spLocks noGrp="1"/>
          </p:cNvSpPr>
          <p:nvPr>
            <p:ph type="subTitle" idx="1"/>
          </p:nvPr>
        </p:nvSpPr>
        <p:spPr>
          <a:xfrm>
            <a:off x="371475" y="1731124"/>
            <a:ext cx="5645149" cy="3518983"/>
          </a:xfrm>
        </p:spPr>
        <p:txBody>
          <a:bodyPr>
            <a:normAutofit fontScale="85000" lnSpcReduction="10000"/>
          </a:bodyPr>
          <a:lstStyle/>
          <a:p>
            <a:pPr marL="0" indent="0">
              <a:buNone/>
            </a:pPr>
            <a:r>
              <a:rPr lang="nl-NL" b="1" dirty="0"/>
              <a:t>Betrouwbaarheid: </a:t>
            </a:r>
            <a:r>
              <a:rPr lang="nl-NL" dirty="0"/>
              <a:t>Het onderzoek moet betrouwbaar zijn, zodat de conclusies ervan valide zijn.</a:t>
            </a:r>
          </a:p>
          <a:p>
            <a:pPr marL="0" indent="0">
              <a:buNone/>
            </a:pPr>
            <a:r>
              <a:rPr lang="nl-NL" b="1" dirty="0"/>
              <a:t>Validiteit: </a:t>
            </a:r>
            <a:r>
              <a:rPr lang="nl-NL" dirty="0"/>
              <a:t>Het onderzoek moet valide zijn, zodat de conclusies ervan toepasbaar zijn op de situatie waar het advies betrekking op heeft.</a:t>
            </a:r>
          </a:p>
          <a:p>
            <a:pPr marL="0" indent="0">
              <a:buNone/>
            </a:pPr>
            <a:r>
              <a:rPr lang="nl-NL" b="1" dirty="0"/>
              <a:t>Relevantie: </a:t>
            </a:r>
            <a:r>
              <a:rPr lang="nl-NL" dirty="0"/>
              <a:t>Het onderzoek moet relevant zijn voor het adviesvraagstuk.</a:t>
            </a:r>
          </a:p>
        </p:txBody>
      </p:sp>
      <p:sp>
        <p:nvSpPr>
          <p:cNvPr id="5" name="Titel 4">
            <a:extLst>
              <a:ext uri="{FF2B5EF4-FFF2-40B4-BE49-F238E27FC236}">
                <a16:creationId xmlns:a16="http://schemas.microsoft.com/office/drawing/2014/main" id="{3A47D69A-5419-3057-9363-C50A85A3879E}"/>
              </a:ext>
            </a:extLst>
          </p:cNvPr>
          <p:cNvSpPr>
            <a:spLocks noGrp="1"/>
          </p:cNvSpPr>
          <p:nvPr>
            <p:ph type="ctrTitle"/>
          </p:nvPr>
        </p:nvSpPr>
        <p:spPr/>
        <p:txBody>
          <a:bodyPr/>
          <a:lstStyle/>
          <a:p>
            <a:r>
              <a:rPr lang="nl-NL" dirty="0"/>
              <a:t>Let er op! </a:t>
            </a:r>
          </a:p>
        </p:txBody>
      </p:sp>
    </p:spTree>
    <p:extLst>
      <p:ext uri="{BB962C8B-B14F-4D97-AF65-F5344CB8AC3E}">
        <p14:creationId xmlns:p14="http://schemas.microsoft.com/office/powerpoint/2010/main" val="94026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C59E1269-EE1B-ABC4-1281-42097D4D1245}"/>
              </a:ext>
            </a:extLst>
          </p:cNvPr>
          <p:cNvSpPr>
            <a:spLocks noGrp="1"/>
          </p:cNvSpPr>
          <p:nvPr>
            <p:ph type="body" sz="quarter" idx="16"/>
          </p:nvPr>
        </p:nvSpPr>
        <p:spPr>
          <a:xfrm>
            <a:off x="371476" y="5285448"/>
            <a:ext cx="5645148" cy="406401"/>
          </a:xfrm>
        </p:spPr>
        <p:txBody>
          <a:bodyPr/>
          <a:lstStyle/>
          <a:p>
            <a:r>
              <a:rPr lang="nl-NL" dirty="0" err="1"/>
              <a:t>Empathize</a:t>
            </a:r>
            <a:r>
              <a:rPr lang="nl-NL" dirty="0"/>
              <a:t>, </a:t>
            </a:r>
            <a:r>
              <a:rPr lang="nl-NL" dirty="0" err="1"/>
              <a:t>define</a:t>
            </a:r>
            <a:r>
              <a:rPr lang="nl-NL" dirty="0"/>
              <a:t>, </a:t>
            </a:r>
            <a:r>
              <a:rPr lang="nl-NL" dirty="0" err="1"/>
              <a:t>ideate</a:t>
            </a:r>
            <a:r>
              <a:rPr lang="nl-NL" dirty="0"/>
              <a:t> en </a:t>
            </a:r>
            <a:r>
              <a:rPr lang="nl-NL" dirty="0" err="1"/>
              <a:t>protoype</a:t>
            </a:r>
            <a:r>
              <a:rPr lang="nl-NL" dirty="0"/>
              <a:t>. </a:t>
            </a:r>
          </a:p>
        </p:txBody>
      </p:sp>
      <p:sp>
        <p:nvSpPr>
          <p:cNvPr id="5" name="Tijdelijke aanduiding voor tekst 4">
            <a:extLst>
              <a:ext uri="{FF2B5EF4-FFF2-40B4-BE49-F238E27FC236}">
                <a16:creationId xmlns:a16="http://schemas.microsoft.com/office/drawing/2014/main" id="{3ADA5AFA-D0AA-B6DA-C9FD-18BE20CF6E99}"/>
              </a:ext>
            </a:extLst>
          </p:cNvPr>
          <p:cNvSpPr>
            <a:spLocks noGrp="1"/>
          </p:cNvSpPr>
          <p:nvPr>
            <p:ph type="body" sz="quarter" idx="13"/>
          </p:nvPr>
        </p:nvSpPr>
        <p:spPr/>
        <p:txBody>
          <a:bodyPr/>
          <a:lstStyle/>
          <a:p>
            <a:pPr marL="0" indent="0">
              <a:buNone/>
            </a:pPr>
            <a:r>
              <a:rPr lang="nl-NL" dirty="0"/>
              <a:t>Deskresearch al het bestaande informatie </a:t>
            </a:r>
          </a:p>
          <a:p>
            <a:pPr marL="0" indent="0">
              <a:buNone/>
            </a:pPr>
            <a:endParaRPr lang="nl-NL" dirty="0"/>
          </a:p>
          <a:p>
            <a:pPr marL="0" indent="0">
              <a:buNone/>
            </a:pPr>
            <a:r>
              <a:rPr lang="nl-NL" dirty="0"/>
              <a:t>Fieldresearch is informatie die ter plekken wordt verzameld; observaties, enquêtes, interviews etc. </a:t>
            </a:r>
          </a:p>
          <a:p>
            <a:pPr marL="0" indent="0">
              <a:buNone/>
            </a:pPr>
            <a:endParaRPr lang="nl-NL" dirty="0"/>
          </a:p>
          <a:p>
            <a:pPr marL="0" indent="0">
              <a:buNone/>
            </a:pPr>
            <a:r>
              <a:rPr lang="nl-NL" dirty="0"/>
              <a:t>Let op. Jullie onderzoek is gebaseerd op wetenschappelijk onderzoek, maar dit hoeven jullie zelf niet te doen. </a:t>
            </a:r>
          </a:p>
          <a:p>
            <a:pPr marL="0" indent="0">
              <a:buNone/>
            </a:pPr>
            <a:endParaRPr lang="nl-NL" dirty="0"/>
          </a:p>
          <a:p>
            <a:r>
              <a:rPr lang="nl-NL" dirty="0"/>
              <a:t>Literatuuronderzoek</a:t>
            </a:r>
          </a:p>
          <a:p>
            <a:r>
              <a:rPr lang="nl-NL" dirty="0"/>
              <a:t>Onderzoek in de praktijk</a:t>
            </a:r>
          </a:p>
          <a:p>
            <a:r>
              <a:rPr lang="nl-NL" dirty="0"/>
              <a:t>Analyseren</a:t>
            </a:r>
          </a:p>
          <a:p>
            <a:pPr marL="0" indent="0">
              <a:buNone/>
            </a:pPr>
            <a:endParaRPr lang="nl-NL" dirty="0"/>
          </a:p>
          <a:p>
            <a:pPr marL="0" indent="0">
              <a:buNone/>
            </a:pPr>
            <a:endParaRPr lang="nl-NL" dirty="0"/>
          </a:p>
        </p:txBody>
      </p:sp>
      <p:sp>
        <p:nvSpPr>
          <p:cNvPr id="4" name="Titel 3">
            <a:extLst>
              <a:ext uri="{FF2B5EF4-FFF2-40B4-BE49-F238E27FC236}">
                <a16:creationId xmlns:a16="http://schemas.microsoft.com/office/drawing/2014/main" id="{6B258A5E-B8DB-B609-6D83-B33AFF5459B7}"/>
              </a:ext>
            </a:extLst>
          </p:cNvPr>
          <p:cNvSpPr>
            <a:spLocks noGrp="1"/>
          </p:cNvSpPr>
          <p:nvPr>
            <p:ph type="title"/>
          </p:nvPr>
        </p:nvSpPr>
        <p:spPr/>
        <p:txBody>
          <a:bodyPr/>
          <a:lstStyle/>
          <a:p>
            <a:r>
              <a:rPr lang="nl-NL" dirty="0"/>
              <a:t>Desk- en fieldresearch</a:t>
            </a:r>
          </a:p>
        </p:txBody>
      </p:sp>
      <p:pic>
        <p:nvPicPr>
          <p:cNvPr id="6146" name="Picture 2" descr="The Design Thinking Process - How does it work? - MAQE - Insights">
            <a:extLst>
              <a:ext uri="{FF2B5EF4-FFF2-40B4-BE49-F238E27FC236}">
                <a16:creationId xmlns:a16="http://schemas.microsoft.com/office/drawing/2014/main" id="{AD69A278-D67E-B253-E5FF-4D529200AC8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008" t="-5812" r="-1213" b="-2689"/>
          <a:stretch/>
        </p:blipFill>
        <p:spPr bwMode="auto">
          <a:xfrm>
            <a:off x="234840" y="1700212"/>
            <a:ext cx="5656454" cy="334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8CDFF5-8D03-4507-B493-FEFBFBF5052E}"/>
</file>

<file path=customXml/itemProps2.xml><?xml version="1.0" encoding="utf-8"?>
<ds:datastoreItem xmlns:ds="http://schemas.openxmlformats.org/officeDocument/2006/customXml" ds:itemID="{B8579681-D1FA-4135-AB6D-36E607772D62}"/>
</file>

<file path=customXml/itemProps3.xml><?xml version="1.0" encoding="utf-8"?>
<ds:datastoreItem xmlns:ds="http://schemas.openxmlformats.org/officeDocument/2006/customXml" ds:itemID="{B3554610-C479-4ECC-A1F1-F3D460C13B48}"/>
</file>

<file path=docProps/app.xml><?xml version="1.0" encoding="utf-8"?>
<Properties xmlns="http://schemas.openxmlformats.org/officeDocument/2006/extended-properties" xmlns:vt="http://schemas.openxmlformats.org/officeDocument/2006/docPropsVTypes">
  <Template>Thema1</Template>
  <TotalTime>238</TotalTime>
  <Words>926</Words>
  <Application>Microsoft Office PowerPoint</Application>
  <PresentationFormat>Breedbeeld</PresentationFormat>
  <Paragraphs>163</Paragraphs>
  <Slides>25</Slides>
  <Notes>18</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Arial Black</vt:lpstr>
      <vt:lpstr>Calibri</vt:lpstr>
      <vt:lpstr>MuseoSans</vt:lpstr>
      <vt:lpstr>Thema1</vt:lpstr>
      <vt:lpstr>Onderzoek en resultaten</vt:lpstr>
      <vt:lpstr>Vandaag</vt:lpstr>
      <vt:lpstr>Inleiding research en analyse </vt:lpstr>
      <vt:lpstr>Desk- en fieldresearch</vt:lpstr>
      <vt:lpstr>Kwalitatief - kwantitatief</vt:lpstr>
      <vt:lpstr>Primair - secundair</vt:lpstr>
      <vt:lpstr>Descriptief - experimenteel</vt:lpstr>
      <vt:lpstr>Let er op! </vt:lpstr>
      <vt:lpstr>Desk- en fieldresearch</vt:lpstr>
      <vt:lpstr>Design thinking in deze periode. </vt:lpstr>
      <vt:lpstr>Informatie verzamelen</vt:lpstr>
      <vt:lpstr>Welke bronnen zijn er tot nu toe geraadpleegd?</vt:lpstr>
      <vt:lpstr>Betrouwbare bronnen</vt:lpstr>
      <vt:lpstr>Artificiële intelligentie als tekstverwerker. </vt:lpstr>
      <vt:lpstr>Uitvoering van deskresearch met A.I. </vt:lpstr>
      <vt:lpstr>PowerPoint-presentatie</vt:lpstr>
      <vt:lpstr>A.I.</vt:lpstr>
      <vt:lpstr>Een aantal bruikbare tools. </vt:lpstr>
      <vt:lpstr>De kast </vt:lpstr>
      <vt:lpstr>Als je enkel werk met A.I. ben je niet eerlijk tegenover jezelf</vt:lpstr>
      <vt:lpstr>Schrijfvaardigheid</vt:lpstr>
      <vt:lpstr>Onderzoekvaardigheden </vt:lpstr>
      <vt:lpstr>Kritisch en creatief denken </vt:lpstr>
      <vt:lpstr>Hoe gebruik je A.I. (tekst) dan wel? </vt:lpstr>
      <vt:lpstr>Nu verder.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 en resultaten</dc:title>
  <dc:creator>Gerjan de Ruiter</dc:creator>
  <cp:lastModifiedBy>Gerjan de Ruiter</cp:lastModifiedBy>
  <cp:revision>2</cp:revision>
  <dcterms:created xsi:type="dcterms:W3CDTF">2023-09-06T10:02:39Z</dcterms:created>
  <dcterms:modified xsi:type="dcterms:W3CDTF">2023-09-08T08:35:13Z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ies>
</file>